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82"/>
  </p:notesMasterIdLst>
  <p:handoutMasterIdLst>
    <p:handoutMasterId r:id="rId83"/>
  </p:handoutMasterIdLst>
  <p:sldIdLst>
    <p:sldId id="266" r:id="rId5"/>
    <p:sldId id="26439" r:id="rId6"/>
    <p:sldId id="26437" r:id="rId7"/>
    <p:sldId id="26359" r:id="rId8"/>
    <p:sldId id="26444" r:id="rId9"/>
    <p:sldId id="271" r:id="rId10"/>
    <p:sldId id="26383" r:id="rId11"/>
    <p:sldId id="26395" r:id="rId12"/>
    <p:sldId id="26402" r:id="rId13"/>
    <p:sldId id="26408" r:id="rId14"/>
    <p:sldId id="26483" r:id="rId15"/>
    <p:sldId id="26411" r:id="rId16"/>
    <p:sldId id="26480" r:id="rId17"/>
    <p:sldId id="26489" r:id="rId18"/>
    <p:sldId id="26481" r:id="rId19"/>
    <p:sldId id="26397" r:id="rId20"/>
    <p:sldId id="26404" r:id="rId21"/>
    <p:sldId id="26458" r:id="rId22"/>
    <p:sldId id="26473" r:id="rId23"/>
    <p:sldId id="26459" r:id="rId24"/>
    <p:sldId id="26462" r:id="rId25"/>
    <p:sldId id="26460" r:id="rId26"/>
    <p:sldId id="26471" r:id="rId27"/>
    <p:sldId id="26461" r:id="rId28"/>
    <p:sldId id="26464" r:id="rId29"/>
    <p:sldId id="26469" r:id="rId30"/>
    <p:sldId id="26466" r:id="rId31"/>
    <p:sldId id="26465" r:id="rId32"/>
    <p:sldId id="26468" r:id="rId33"/>
    <p:sldId id="26470" r:id="rId34"/>
    <p:sldId id="26467" r:id="rId35"/>
    <p:sldId id="26472" r:id="rId36"/>
    <p:sldId id="26474" r:id="rId37"/>
    <p:sldId id="26475" r:id="rId38"/>
    <p:sldId id="26476" r:id="rId39"/>
    <p:sldId id="26398" r:id="rId40"/>
    <p:sldId id="26441" r:id="rId41"/>
    <p:sldId id="26418" r:id="rId42"/>
    <p:sldId id="26419" r:id="rId43"/>
    <p:sldId id="26420" r:id="rId44"/>
    <p:sldId id="26421" r:id="rId45"/>
    <p:sldId id="26422" r:id="rId46"/>
    <p:sldId id="26426" r:id="rId47"/>
    <p:sldId id="26427" r:id="rId48"/>
    <p:sldId id="26424" r:id="rId49"/>
    <p:sldId id="26429" r:id="rId50"/>
    <p:sldId id="26428" r:id="rId51"/>
    <p:sldId id="26423" r:id="rId52"/>
    <p:sldId id="26430" r:id="rId53"/>
    <p:sldId id="26431" r:id="rId54"/>
    <p:sldId id="26452" r:id="rId55"/>
    <p:sldId id="26451" r:id="rId56"/>
    <p:sldId id="26453" r:id="rId57"/>
    <p:sldId id="26425" r:id="rId58"/>
    <p:sldId id="26432" r:id="rId59"/>
    <p:sldId id="26433" r:id="rId60"/>
    <p:sldId id="26448" r:id="rId61"/>
    <p:sldId id="26449" r:id="rId62"/>
    <p:sldId id="26477" r:id="rId63"/>
    <p:sldId id="26478" r:id="rId64"/>
    <p:sldId id="26482" r:id="rId65"/>
    <p:sldId id="26442" r:id="rId66"/>
    <p:sldId id="26447" r:id="rId67"/>
    <p:sldId id="26436" r:id="rId68"/>
    <p:sldId id="26445" r:id="rId69"/>
    <p:sldId id="26456" r:id="rId70"/>
    <p:sldId id="26455" r:id="rId71"/>
    <p:sldId id="26457" r:id="rId72"/>
    <p:sldId id="26484" r:id="rId73"/>
    <p:sldId id="26487" r:id="rId74"/>
    <p:sldId id="26488" r:id="rId75"/>
    <p:sldId id="26486" r:id="rId76"/>
    <p:sldId id="26399" r:id="rId77"/>
    <p:sldId id="26417" r:id="rId78"/>
    <p:sldId id="26400" r:id="rId79"/>
    <p:sldId id="26401" r:id="rId80"/>
    <p:sldId id="361" r:id="rId81"/>
  </p:sldIdLst>
  <p:sldSz cx="12192000" cy="6858000"/>
  <p:notesSz cx="6858000" cy="9144000"/>
  <p:embeddedFontLst>
    <p:embeddedFont>
      <p:font typeface="Public Sans" panose="020B0604020202020204" charset="0"/>
      <p:regular r:id="rId84"/>
      <p:bold r:id="rId85"/>
      <p:italic r:id="rId86"/>
      <p:boldItalic r:id="rId87"/>
    </p:embeddedFont>
    <p:embeddedFont>
      <p:font typeface="Public Sans ExtraBold" panose="020B0604020202020204" charset="0"/>
      <p:bold r:id="rId88"/>
      <p:boldItalic r:id="rId89"/>
    </p:embeddedFont>
    <p:embeddedFont>
      <p:font typeface="Public Sans Light" panose="020B0604020202020204" charset="0"/>
      <p:regular r:id="rId90"/>
      <p:italic r:id="rId91"/>
    </p:embeddedFont>
    <p:embeddedFont>
      <p:font typeface="Public Sans SemiBold" panose="020B0604020202020204" charset="0"/>
      <p:bold r:id="rId92"/>
      <p:boldItalic r:id="rId93"/>
    </p:embeddedFont>
    <p:embeddedFont>
      <p:font typeface="Source Code Pro" panose="020B0509030403020204" pitchFamily="49" charset="0"/>
      <p:regular r:id="rId94"/>
      <p:bold r:id="rId95"/>
      <p:italic r:id="rId96"/>
      <p:boldItalic r:id="rId97"/>
    </p:embeddedFont>
  </p:embeddedFontLst>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5A8010D-981F-43AA-A0D6-182EC53CAA84}">
          <p14:sldIdLst>
            <p14:sldId id="266"/>
            <p14:sldId id="26439"/>
            <p14:sldId id="26437"/>
            <p14:sldId id="26359"/>
            <p14:sldId id="26444"/>
            <p14:sldId id="271"/>
            <p14:sldId id="26383"/>
          </p14:sldIdLst>
        </p14:section>
        <p14:section name="Session 1 -VSCode" id="{44AB21D4-12CF-4D41-A92F-6D16780FFE6B}">
          <p14:sldIdLst>
            <p14:sldId id="26395"/>
            <p14:sldId id="26402"/>
            <p14:sldId id="26408"/>
            <p14:sldId id="26483"/>
            <p14:sldId id="26411"/>
            <p14:sldId id="26480"/>
            <p14:sldId id="26489"/>
            <p14:sldId id="26481"/>
          </p14:sldIdLst>
        </p14:section>
        <p14:section name="Session 2: Python Flask" id="{192D20DD-EAA9-4919-BAB4-8DC44861913E}">
          <p14:sldIdLst>
            <p14:sldId id="26397"/>
            <p14:sldId id="26404"/>
            <p14:sldId id="26458"/>
            <p14:sldId id="26473"/>
            <p14:sldId id="26459"/>
            <p14:sldId id="26462"/>
            <p14:sldId id="26460"/>
            <p14:sldId id="26471"/>
            <p14:sldId id="26461"/>
            <p14:sldId id="26464"/>
            <p14:sldId id="26469"/>
            <p14:sldId id="26466"/>
            <p14:sldId id="26465"/>
            <p14:sldId id="26468"/>
            <p14:sldId id="26470"/>
            <p14:sldId id="26467"/>
            <p14:sldId id="26472"/>
            <p14:sldId id="26474"/>
            <p14:sldId id="26475"/>
            <p14:sldId id="26476"/>
          </p14:sldIdLst>
        </p14:section>
        <p14:section name="Session 3: Practical Approach to vulnerabilities" id="{7611AD61-16F9-434C-9149-1DF0B3B014CA}">
          <p14:sldIdLst>
            <p14:sldId id="26398"/>
            <p14:sldId id="26441"/>
            <p14:sldId id="26418"/>
            <p14:sldId id="26419"/>
            <p14:sldId id="26420"/>
            <p14:sldId id="26421"/>
            <p14:sldId id="26422"/>
            <p14:sldId id="26426"/>
            <p14:sldId id="26427"/>
            <p14:sldId id="26424"/>
            <p14:sldId id="26429"/>
            <p14:sldId id="26428"/>
            <p14:sldId id="26423"/>
            <p14:sldId id="26430"/>
            <p14:sldId id="26431"/>
            <p14:sldId id="26452"/>
            <p14:sldId id="26451"/>
            <p14:sldId id="26453"/>
            <p14:sldId id="26425"/>
            <p14:sldId id="26432"/>
            <p14:sldId id="26433"/>
            <p14:sldId id="26448"/>
            <p14:sldId id="26449"/>
            <p14:sldId id="26477"/>
            <p14:sldId id="26478"/>
          </p14:sldIdLst>
        </p14:section>
        <p14:section name="Session 4: Practical Approach to vulnerabilities" id="{C1FCCD63-36AD-4145-AB8C-27C7619DA0F5}">
          <p14:sldIdLst>
            <p14:sldId id="26482"/>
            <p14:sldId id="26442"/>
            <p14:sldId id="26447"/>
            <p14:sldId id="26436"/>
            <p14:sldId id="26445"/>
            <p14:sldId id="26456"/>
            <p14:sldId id="26455"/>
            <p14:sldId id="26457"/>
            <p14:sldId id="26484"/>
            <p14:sldId id="26487"/>
            <p14:sldId id="26488"/>
            <p14:sldId id="26486"/>
            <p14:sldId id="26399"/>
            <p14:sldId id="26417"/>
            <p14:sldId id="26400"/>
            <p14:sldId id="26401"/>
          </p14:sldIdLst>
        </p14:section>
        <p14:section name="Assets" id="{ACCADEBA-79DB-4F18-8F19-E4DF86159DFB}">
          <p14:sldIdLst/>
        </p14:section>
        <p14:section name="References &amp; copyright" id="{DBC31484-F5F8-4CB1-8DB4-A562A9780899}">
          <p14:sldIdLst>
            <p14:sldId id="361"/>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458"/>
    <a:srgbClr val="00ACC2"/>
    <a:srgbClr val="64BB47"/>
    <a:srgbClr val="E5F7FC"/>
    <a:srgbClr val="FBDBE7"/>
    <a:srgbClr val="FFFFFF"/>
    <a:srgbClr val="EDF9E0"/>
    <a:srgbClr val="63E2EF"/>
    <a:srgbClr val="00296C"/>
    <a:srgbClr val="146C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68A27-87C9-4492-8404-519114164052}" v="5" dt="2024-12-03T05:48:29.576"/>
  </p1510:revLst>
</p1510:revInfo>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84330" autoAdjust="0"/>
  </p:normalViewPr>
  <p:slideViewPr>
    <p:cSldViewPr snapToGrid="0">
      <p:cViewPr varScale="1">
        <p:scale>
          <a:sx n="45" d="100"/>
          <a:sy n="45" d="100"/>
        </p:scale>
        <p:origin x="1544" y="260"/>
      </p:cViewPr>
      <p:guideLst>
        <p:guide orient="horz" pos="2160"/>
        <p:guide pos="3863"/>
      </p:guideLst>
    </p:cSldViewPr>
  </p:slideViewPr>
  <p:outlineViewPr>
    <p:cViewPr>
      <p:scale>
        <a:sx n="33" d="100"/>
        <a:sy n="33" d="100"/>
      </p:scale>
      <p:origin x="0" y="-18344"/>
    </p:cViewPr>
  </p:outlineViewPr>
  <p:notesTextViewPr>
    <p:cViewPr>
      <p:scale>
        <a:sx n="75" d="100"/>
        <a:sy n="75" d="100"/>
      </p:scale>
      <p:origin x="0" y="0"/>
    </p:cViewPr>
  </p:notesTextViewPr>
  <p:sorterViewPr>
    <p:cViewPr>
      <p:scale>
        <a:sx n="100" d="100"/>
        <a:sy n="100" d="100"/>
      </p:scale>
      <p:origin x="0" y="0"/>
    </p:cViewPr>
  </p:sorterViewPr>
  <p:notesViewPr>
    <p:cSldViewPr snapToGrid="0">
      <p:cViewPr>
        <p:scale>
          <a:sx n="1" d="2"/>
          <a:sy n="1" d="2"/>
        </p:scale>
        <p:origin x="4548" y="10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2.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4.fntdata"/><Relationship Id="rId104"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4.fntdata"/><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0.fntdata"/><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userId="11226be4731d939c" providerId="LiveId" clId="{06C68A27-87C9-4492-8404-519114164052}"/>
    <pc:docChg chg="custSel addSld modSld sldOrd modSection">
      <pc:chgData name="Ben Jones" userId="11226be4731d939c" providerId="LiveId" clId="{06C68A27-87C9-4492-8404-519114164052}" dt="2024-12-03T05:49:33.590" v="59" actId="403"/>
      <pc:docMkLst>
        <pc:docMk/>
      </pc:docMkLst>
      <pc:sldChg chg="addSp delSp modSp new mod ord">
        <pc:chgData name="Ben Jones" userId="11226be4731d939c" providerId="LiveId" clId="{06C68A27-87C9-4492-8404-519114164052}" dt="2024-12-03T05:49:33.590" v="59" actId="403"/>
        <pc:sldMkLst>
          <pc:docMk/>
          <pc:sldMk cId="2479187916" sldId="26489"/>
        </pc:sldMkLst>
        <pc:spChg chg="mod">
          <ac:chgData name="Ben Jones" userId="11226be4731d939c" providerId="LiveId" clId="{06C68A27-87C9-4492-8404-519114164052}" dt="2024-12-03T05:48:03.174" v="32" actId="20577"/>
          <ac:spMkLst>
            <pc:docMk/>
            <pc:sldMk cId="2479187916" sldId="26489"/>
            <ac:spMk id="3" creationId="{8447FF8F-0D8E-6053-CF0B-BDAB84D9D88C}"/>
          </ac:spMkLst>
        </pc:spChg>
        <pc:spChg chg="mod">
          <ac:chgData name="Ben Jones" userId="11226be4731d939c" providerId="LiveId" clId="{06C68A27-87C9-4492-8404-519114164052}" dt="2024-12-03T05:48:40.270" v="55" actId="5793"/>
          <ac:spMkLst>
            <pc:docMk/>
            <pc:sldMk cId="2479187916" sldId="26489"/>
            <ac:spMk id="4" creationId="{D8B289DE-51B5-5E4D-2698-4B5CEAD1985A}"/>
          </ac:spMkLst>
        </pc:spChg>
        <pc:spChg chg="add del mod">
          <ac:chgData name="Ben Jones" userId="11226be4731d939c" providerId="LiveId" clId="{06C68A27-87C9-4492-8404-519114164052}" dt="2024-12-03T05:49:33.590" v="59" actId="403"/>
          <ac:spMkLst>
            <pc:docMk/>
            <pc:sldMk cId="2479187916" sldId="26489"/>
            <ac:spMk id="5" creationId="{9A229C4D-C64C-B21C-E564-765F19E29FF5}"/>
          </ac:spMkLst>
        </pc:spChg>
        <pc:spChg chg="add mod">
          <ac:chgData name="Ben Jones" userId="11226be4731d939c" providerId="LiveId" clId="{06C68A27-87C9-4492-8404-519114164052}" dt="2024-12-03T05:48:07.526" v="34"/>
          <ac:spMkLst>
            <pc:docMk/>
            <pc:sldMk cId="2479187916" sldId="26489"/>
            <ac:spMk id="6" creationId="{B0EAC410-991E-E4C0-9DE6-4795D32CCA4E}"/>
          </ac:spMkLst>
        </pc:spChg>
        <pc:spChg chg="add">
          <ac:chgData name="Ben Jones" userId="11226be4731d939c" providerId="LiveId" clId="{06C68A27-87C9-4492-8404-519114164052}" dt="2024-12-03T05:48:26.059" v="37"/>
          <ac:spMkLst>
            <pc:docMk/>
            <pc:sldMk cId="2479187916" sldId="26489"/>
            <ac:spMk id="7" creationId="{FD6E155A-4795-793C-206C-7F3357C52D0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3F5A19-4E20-4EDB-9EC8-DF02AC748E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latin typeface="Public Sans" pitchFamily="2" charset="0"/>
            </a:endParaRPr>
          </a:p>
        </p:txBody>
      </p:sp>
      <p:sp>
        <p:nvSpPr>
          <p:cNvPr id="3" name="Date Placeholder 2">
            <a:extLst>
              <a:ext uri="{FF2B5EF4-FFF2-40B4-BE49-F238E27FC236}">
                <a16:creationId xmlns:a16="http://schemas.microsoft.com/office/drawing/2014/main" id="{6F2B4FC2-E151-470D-9291-01D2A5A6D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BF4B7B-ADA4-42BE-A113-1D67CA67812F}" type="datetimeFigureOut">
              <a:rPr lang="en-AU" smtClean="0">
                <a:latin typeface="Public Sans" pitchFamily="2" charset="0"/>
              </a:rPr>
              <a:t>3/12/2024</a:t>
            </a:fld>
            <a:endParaRPr lang="en-AU">
              <a:latin typeface="Public Sans" pitchFamily="2" charset="0"/>
            </a:endParaRPr>
          </a:p>
        </p:txBody>
      </p:sp>
      <p:sp>
        <p:nvSpPr>
          <p:cNvPr id="4" name="Footer Placeholder 3">
            <a:extLst>
              <a:ext uri="{FF2B5EF4-FFF2-40B4-BE49-F238E27FC236}">
                <a16:creationId xmlns:a16="http://schemas.microsoft.com/office/drawing/2014/main" id="{2F07DE46-ED0B-49F3-8199-C129451A46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latin typeface="Public Sans" pitchFamily="2" charset="0"/>
            </a:endParaRPr>
          </a:p>
        </p:txBody>
      </p:sp>
      <p:sp>
        <p:nvSpPr>
          <p:cNvPr id="5" name="Slide Number Placeholder 4">
            <a:extLst>
              <a:ext uri="{FF2B5EF4-FFF2-40B4-BE49-F238E27FC236}">
                <a16:creationId xmlns:a16="http://schemas.microsoft.com/office/drawing/2014/main" id="{56DA6684-5527-4DB9-88B5-C4F66FB5F7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AF8501-5769-46EC-B8B9-363B75FA9999}" type="slidenum">
              <a:rPr lang="en-AU" smtClean="0">
                <a:latin typeface="Public Sans" pitchFamily="2" charset="0"/>
              </a:rPr>
              <a:t>‹#›</a:t>
            </a:fld>
            <a:endParaRPr lang="en-AU">
              <a:latin typeface="Public Sans" pitchFamily="2" charset="0"/>
            </a:endParaRPr>
          </a:p>
        </p:txBody>
      </p:sp>
    </p:spTree>
    <p:extLst>
      <p:ext uri="{BB962C8B-B14F-4D97-AF65-F5344CB8AC3E}">
        <p14:creationId xmlns:p14="http://schemas.microsoft.com/office/powerpoint/2010/main" val="4144793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ublic Sans" pitchFamily="2"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ublic Sans" pitchFamily="2" charset="0"/>
              </a:defRPr>
            </a:lvl1pPr>
          </a:lstStyle>
          <a:p>
            <a:fld id="{EC6F825C-382E-4C1A-82AB-BCE4AFD21ABE}" type="datetimeFigureOut">
              <a:rPr lang="en-AU" smtClean="0"/>
              <a:pPr/>
              <a:t>3/12/2024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ublic Sans" pitchFamily="2"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ublic Sans" pitchFamily="2" charset="0"/>
              </a:defRPr>
            </a:lvl1pPr>
          </a:lstStyle>
          <a:p>
            <a:fld id="{B07158C4-A119-4B78-9DE8-A50001BC31DC}" type="slidenum">
              <a:rPr lang="en-AU" smtClean="0"/>
              <a:pPr/>
              <a:t>‹#›</a:t>
            </a:fld>
            <a:endParaRPr lang="en-AU"/>
          </a:p>
        </p:txBody>
      </p:sp>
    </p:spTree>
    <p:extLst>
      <p:ext uri="{BB962C8B-B14F-4D97-AF65-F5344CB8AC3E}">
        <p14:creationId xmlns:p14="http://schemas.microsoft.com/office/powerpoint/2010/main" val="3301092027"/>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Public Sans" pitchFamily="2" charset="0"/>
        <a:ea typeface="+mn-ea"/>
        <a:cs typeface="+mn-cs"/>
      </a:defRPr>
    </a:lvl1pPr>
    <a:lvl2pPr marL="609585" algn="l" defTabSz="1219170" rtl="0" eaLnBrk="1" latinLnBrk="0" hangingPunct="1">
      <a:defRPr sz="1600" kern="1200">
        <a:solidFill>
          <a:schemeClr val="tx1"/>
        </a:solidFill>
        <a:latin typeface="Public Sans" pitchFamily="2" charset="0"/>
        <a:ea typeface="+mn-ea"/>
        <a:cs typeface="+mn-cs"/>
      </a:defRPr>
    </a:lvl2pPr>
    <a:lvl3pPr marL="1219170" algn="l" defTabSz="1219170" rtl="0" eaLnBrk="1" latinLnBrk="0" hangingPunct="1">
      <a:defRPr sz="1600" kern="1200">
        <a:solidFill>
          <a:schemeClr val="tx1"/>
        </a:solidFill>
        <a:latin typeface="Public Sans" pitchFamily="2" charset="0"/>
        <a:ea typeface="+mn-ea"/>
        <a:cs typeface="+mn-cs"/>
      </a:defRPr>
    </a:lvl3pPr>
    <a:lvl4pPr marL="1828754" algn="l" defTabSz="1219170" rtl="0" eaLnBrk="1" latinLnBrk="0" hangingPunct="1">
      <a:defRPr sz="1600" kern="1200">
        <a:solidFill>
          <a:schemeClr val="tx1"/>
        </a:solidFill>
        <a:latin typeface="Public Sans" pitchFamily="2" charset="0"/>
        <a:ea typeface="+mn-ea"/>
        <a:cs typeface="+mn-cs"/>
      </a:defRPr>
    </a:lvl4pPr>
    <a:lvl5pPr marL="2438339" algn="l" defTabSz="1219170" rtl="0" eaLnBrk="1" latinLnBrk="0" hangingPunct="1">
      <a:defRPr sz="1600" kern="1200">
        <a:solidFill>
          <a:schemeClr val="tx1"/>
        </a:solidFill>
        <a:latin typeface="Public Sans" pitchFamily="2"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1</a:t>
            </a:fld>
            <a:endParaRPr lang="en-AU"/>
          </a:p>
        </p:txBody>
      </p:sp>
    </p:spTree>
    <p:extLst>
      <p:ext uri="{BB962C8B-B14F-4D97-AF65-F5344CB8AC3E}">
        <p14:creationId xmlns:p14="http://schemas.microsoft.com/office/powerpoint/2010/main" val="360189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 of </a:t>
            </a:r>
            <a:r>
              <a:rPr lang="en-AU" dirty="0" err="1"/>
              <a:t>Codepsaces</a:t>
            </a:r>
            <a:r>
              <a:rPr lang="en-AU" dirty="0"/>
              <a:t> and </a:t>
            </a:r>
            <a:r>
              <a:rPr lang="en-AU" dirty="0" err="1"/>
              <a:t>VSCode</a:t>
            </a:r>
            <a:r>
              <a:rPr lang="en-AU" dirty="0"/>
              <a:t> in the cloud</a:t>
            </a:r>
          </a:p>
        </p:txBody>
      </p:sp>
      <p:sp>
        <p:nvSpPr>
          <p:cNvPr id="4" name="Slide Number Placeholder 3"/>
          <p:cNvSpPr>
            <a:spLocks noGrp="1"/>
          </p:cNvSpPr>
          <p:nvPr>
            <p:ph type="sldNum" sz="quarter" idx="5"/>
          </p:nvPr>
        </p:nvSpPr>
        <p:spPr/>
        <p:txBody>
          <a:bodyPr/>
          <a:lstStyle/>
          <a:p>
            <a:fld id="{B07158C4-A119-4B78-9DE8-A50001BC31DC}" type="slidenum">
              <a:rPr lang="en-AU" smtClean="0"/>
              <a:pPr/>
              <a:t>15</a:t>
            </a:fld>
            <a:endParaRPr lang="en-AU"/>
          </a:p>
        </p:txBody>
      </p:sp>
    </p:spTree>
    <p:extLst>
      <p:ext uri="{BB962C8B-B14F-4D97-AF65-F5344CB8AC3E}">
        <p14:creationId xmlns:p14="http://schemas.microsoft.com/office/powerpoint/2010/main" val="792260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cs typeface="Calibri"/>
              </a:rPr>
              <a:t>Overview the learning intentions and success criteria for the session</a:t>
            </a:r>
          </a:p>
          <a:p>
            <a:endParaRPr lang="en-AU" b="1" dirty="0">
              <a:cs typeface="Calibri"/>
            </a:endParaRPr>
          </a:p>
        </p:txBody>
      </p:sp>
      <p:sp>
        <p:nvSpPr>
          <p:cNvPr id="4" name="Slide Number Placeholder 3"/>
          <p:cNvSpPr>
            <a:spLocks noGrp="1"/>
          </p:cNvSpPr>
          <p:nvPr>
            <p:ph type="sldNum" sz="quarter" idx="5"/>
          </p:nvPr>
        </p:nvSpPr>
        <p:spPr/>
        <p:txBody>
          <a:bodyPr/>
          <a:lstStyle/>
          <a:p>
            <a:fld id="{D09C5488-DD16-4714-9519-7BE21BA11D4E}" type="slidenum">
              <a:rPr lang="en-AU" smtClean="0"/>
              <a:t>17</a:t>
            </a:fld>
            <a:endParaRPr lang="en-AU"/>
          </a:p>
        </p:txBody>
      </p:sp>
    </p:spTree>
    <p:extLst>
      <p:ext uri="{BB962C8B-B14F-4D97-AF65-F5344CB8AC3E}">
        <p14:creationId xmlns:p14="http://schemas.microsoft.com/office/powerpoint/2010/main" val="251531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Flask architecture and folder structures for static and dynamic frontend components and the Python backend implementation.</a:t>
            </a:r>
          </a:p>
        </p:txBody>
      </p:sp>
      <p:sp>
        <p:nvSpPr>
          <p:cNvPr id="4" name="Slide Number Placeholder 3"/>
          <p:cNvSpPr>
            <a:spLocks noGrp="1"/>
          </p:cNvSpPr>
          <p:nvPr>
            <p:ph type="sldNum" sz="quarter" idx="5"/>
          </p:nvPr>
        </p:nvSpPr>
        <p:spPr/>
        <p:txBody>
          <a:bodyPr/>
          <a:lstStyle/>
          <a:p>
            <a:fld id="{B07158C4-A119-4B78-9DE8-A50001BC31DC}" type="slidenum">
              <a:rPr lang="en-AU" smtClean="0"/>
              <a:pPr/>
              <a:t>18</a:t>
            </a:fld>
            <a:endParaRPr lang="en-AU"/>
          </a:p>
        </p:txBody>
      </p:sp>
    </p:spTree>
    <p:extLst>
      <p:ext uri="{BB962C8B-B14F-4D97-AF65-F5344CB8AC3E}">
        <p14:creationId xmlns:p14="http://schemas.microsoft.com/office/powerpoint/2010/main" val="12325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Install the flask dependencies</a:t>
            </a:r>
          </a:p>
        </p:txBody>
      </p:sp>
      <p:sp>
        <p:nvSpPr>
          <p:cNvPr id="4" name="Slide Number Placeholder 3"/>
          <p:cNvSpPr>
            <a:spLocks noGrp="1"/>
          </p:cNvSpPr>
          <p:nvPr>
            <p:ph type="sldNum" sz="quarter" idx="5"/>
          </p:nvPr>
        </p:nvSpPr>
        <p:spPr/>
        <p:txBody>
          <a:bodyPr/>
          <a:lstStyle/>
          <a:p>
            <a:fld id="{B07158C4-A119-4B78-9DE8-A50001BC31DC}" type="slidenum">
              <a:rPr lang="en-AU" smtClean="0"/>
              <a:pPr/>
              <a:t>19</a:t>
            </a:fld>
            <a:endParaRPr lang="en-AU"/>
          </a:p>
        </p:txBody>
      </p:sp>
    </p:spTree>
    <p:extLst>
      <p:ext uri="{BB962C8B-B14F-4D97-AF65-F5344CB8AC3E}">
        <p14:creationId xmlns:p14="http://schemas.microsoft.com/office/powerpoint/2010/main" val="3644588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Setup main.py</a:t>
            </a:r>
          </a:p>
          <a:p>
            <a:r>
              <a:rPr lang="en-AU" dirty="0"/>
              <a:t>Explain the dependencies, instantiation, endpoint configuration and initiation.</a:t>
            </a:r>
          </a:p>
        </p:txBody>
      </p:sp>
      <p:sp>
        <p:nvSpPr>
          <p:cNvPr id="4" name="Slide Number Placeholder 3"/>
          <p:cNvSpPr>
            <a:spLocks noGrp="1"/>
          </p:cNvSpPr>
          <p:nvPr>
            <p:ph type="sldNum" sz="quarter" idx="5"/>
          </p:nvPr>
        </p:nvSpPr>
        <p:spPr/>
        <p:txBody>
          <a:bodyPr/>
          <a:lstStyle/>
          <a:p>
            <a:fld id="{B07158C4-A119-4B78-9DE8-A50001BC31DC}" type="slidenum">
              <a:rPr lang="en-AU" smtClean="0"/>
              <a:pPr/>
              <a:t>20</a:t>
            </a:fld>
            <a:endParaRPr lang="en-AU"/>
          </a:p>
        </p:txBody>
      </p:sp>
    </p:spTree>
    <p:extLst>
      <p:ext uri="{BB962C8B-B14F-4D97-AF65-F5344CB8AC3E}">
        <p14:creationId xmlns:p14="http://schemas.microsoft.com/office/powerpoint/2010/main" val="327848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Setup templates/index.html</a:t>
            </a:r>
          </a:p>
          <a:p>
            <a:r>
              <a:rPr lang="en-AU" dirty="0"/>
              <a:t>Explain the </a:t>
            </a:r>
            <a:r>
              <a:rPr lang="en-AU" dirty="0" err="1"/>
              <a:t>render_template</a:t>
            </a:r>
            <a:r>
              <a:rPr lang="en-AU" dirty="0"/>
              <a:t> library defines the </a:t>
            </a:r>
            <a:r>
              <a:rPr lang="en-AU" b="1" dirty="0"/>
              <a:t>templates</a:t>
            </a:r>
            <a:r>
              <a:rPr lang="en-AU" dirty="0"/>
              <a:t> folder name</a:t>
            </a:r>
          </a:p>
        </p:txBody>
      </p:sp>
      <p:sp>
        <p:nvSpPr>
          <p:cNvPr id="4" name="Slide Number Placeholder 3"/>
          <p:cNvSpPr>
            <a:spLocks noGrp="1"/>
          </p:cNvSpPr>
          <p:nvPr>
            <p:ph type="sldNum" sz="quarter" idx="5"/>
          </p:nvPr>
        </p:nvSpPr>
        <p:spPr/>
        <p:txBody>
          <a:bodyPr/>
          <a:lstStyle/>
          <a:p>
            <a:fld id="{B07158C4-A119-4B78-9DE8-A50001BC31DC}" type="slidenum">
              <a:rPr lang="en-AU" smtClean="0"/>
              <a:pPr/>
              <a:t>21</a:t>
            </a:fld>
            <a:endParaRPr lang="en-AU"/>
          </a:p>
        </p:txBody>
      </p:sp>
    </p:spTree>
    <p:extLst>
      <p:ext uri="{BB962C8B-B14F-4D97-AF65-F5344CB8AC3E}">
        <p14:creationId xmlns:p14="http://schemas.microsoft.com/office/powerpoint/2010/main" val="2603432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 the domain root endpoint.</a:t>
            </a:r>
          </a:p>
          <a:p>
            <a:r>
              <a:rPr lang="en-AU" dirty="0"/>
              <a:t>Demonstrate the developer tools and terminal for debugging a Flask app.</a:t>
            </a:r>
          </a:p>
        </p:txBody>
      </p:sp>
      <p:sp>
        <p:nvSpPr>
          <p:cNvPr id="4" name="Slide Number Placeholder 3"/>
          <p:cNvSpPr>
            <a:spLocks noGrp="1"/>
          </p:cNvSpPr>
          <p:nvPr>
            <p:ph type="sldNum" sz="quarter" idx="5"/>
          </p:nvPr>
        </p:nvSpPr>
        <p:spPr/>
        <p:txBody>
          <a:bodyPr/>
          <a:lstStyle/>
          <a:p>
            <a:fld id="{B07158C4-A119-4B78-9DE8-A50001BC31DC}" type="slidenum">
              <a:rPr lang="en-AU" smtClean="0"/>
              <a:pPr/>
              <a:t>22</a:t>
            </a:fld>
            <a:endParaRPr lang="en-AU"/>
          </a:p>
        </p:txBody>
      </p:sp>
    </p:spTree>
    <p:extLst>
      <p:ext uri="{BB962C8B-B14F-4D97-AF65-F5344CB8AC3E}">
        <p14:creationId xmlns:p14="http://schemas.microsoft.com/office/powerpoint/2010/main" val="3112628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FFBBD-EA0F-AAA0-08D8-DD1AFF8A9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09A65-B5D2-06E4-B9CC-F99F273EA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A3A90-62E0-58B2-3BFB-B544011D8094}"/>
              </a:ext>
            </a:extLst>
          </p:cNvPr>
          <p:cNvSpPr>
            <a:spLocks noGrp="1"/>
          </p:cNvSpPr>
          <p:nvPr>
            <p:ph type="body" idx="1"/>
          </p:nvPr>
        </p:nvSpPr>
        <p:spPr/>
        <p:txBody>
          <a:bodyPr/>
          <a:lstStyle/>
          <a:p>
            <a:r>
              <a:rPr lang="en-AU" dirty="0"/>
              <a:t>Demonstrate the traceback tool for debugging a runtime error</a:t>
            </a:r>
          </a:p>
          <a:p>
            <a:r>
              <a:rPr lang="en-AU" dirty="0"/>
              <a:t>Explain the different debugging tools</a:t>
            </a:r>
          </a:p>
          <a:p>
            <a:r>
              <a:rPr lang="en-AU" dirty="0"/>
              <a:t>Explain the terminal effect of a compiler error</a:t>
            </a:r>
          </a:p>
        </p:txBody>
      </p:sp>
      <p:sp>
        <p:nvSpPr>
          <p:cNvPr id="4" name="Slide Number Placeholder 3">
            <a:extLst>
              <a:ext uri="{FF2B5EF4-FFF2-40B4-BE49-F238E27FC236}">
                <a16:creationId xmlns:a16="http://schemas.microsoft.com/office/drawing/2014/main" id="{3CF257DE-BF94-110A-8977-9A2BA568E46E}"/>
              </a:ext>
            </a:extLst>
          </p:cNvPr>
          <p:cNvSpPr>
            <a:spLocks noGrp="1"/>
          </p:cNvSpPr>
          <p:nvPr>
            <p:ph type="sldNum" sz="quarter" idx="5"/>
          </p:nvPr>
        </p:nvSpPr>
        <p:spPr/>
        <p:txBody>
          <a:bodyPr/>
          <a:lstStyle/>
          <a:p>
            <a:fld id="{B07158C4-A119-4B78-9DE8-A50001BC31DC}" type="slidenum">
              <a:rPr lang="en-AU" smtClean="0"/>
              <a:pPr/>
              <a:t>23</a:t>
            </a:fld>
            <a:endParaRPr lang="en-AU"/>
          </a:p>
        </p:txBody>
      </p:sp>
    </p:spTree>
    <p:extLst>
      <p:ext uri="{BB962C8B-B14F-4D97-AF65-F5344CB8AC3E}">
        <p14:creationId xmlns:p14="http://schemas.microsoft.com/office/powerpoint/2010/main" val="382570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Rename the index.html to layout.html</a:t>
            </a:r>
          </a:p>
          <a:p>
            <a:r>
              <a:rPr lang="en-AU" dirty="0"/>
              <a:t>Change the &lt;body&gt;&lt;/body&gt; to add the Jings2 partials and block content and explain how Junga2 partials and block content work.</a:t>
            </a:r>
          </a:p>
        </p:txBody>
      </p:sp>
      <p:sp>
        <p:nvSpPr>
          <p:cNvPr id="4" name="Slide Number Placeholder 3"/>
          <p:cNvSpPr>
            <a:spLocks noGrp="1"/>
          </p:cNvSpPr>
          <p:nvPr>
            <p:ph type="sldNum" sz="quarter" idx="5"/>
          </p:nvPr>
        </p:nvSpPr>
        <p:spPr/>
        <p:txBody>
          <a:bodyPr/>
          <a:lstStyle/>
          <a:p>
            <a:fld id="{B07158C4-A119-4B78-9DE8-A50001BC31DC}" type="slidenum">
              <a:rPr lang="en-AU" smtClean="0"/>
              <a:pPr/>
              <a:t>24</a:t>
            </a:fld>
            <a:endParaRPr lang="en-AU"/>
          </a:p>
        </p:txBody>
      </p:sp>
    </p:spTree>
    <p:extLst>
      <p:ext uri="{BB962C8B-B14F-4D97-AF65-F5344CB8AC3E}">
        <p14:creationId xmlns:p14="http://schemas.microsoft.com/office/powerpoint/2010/main" val="222167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Create a new index.html</a:t>
            </a:r>
          </a:p>
          <a:p>
            <a:r>
              <a:rPr lang="en-AU" dirty="0"/>
              <a:t>Explain the extend and block content Jinga2</a:t>
            </a:r>
          </a:p>
          <a:p>
            <a:r>
              <a:rPr lang="en-AU" dirty="0"/>
              <a:t>Create a partials/menu.html</a:t>
            </a:r>
          </a:p>
          <a:p>
            <a:r>
              <a:rPr lang="en-AU" dirty="0"/>
              <a:t>Copy the basic navbar from https://getbootstrap.com/docs/5.3/components/navbar/</a:t>
            </a:r>
          </a:p>
        </p:txBody>
      </p:sp>
      <p:sp>
        <p:nvSpPr>
          <p:cNvPr id="4" name="Slide Number Placeholder 3"/>
          <p:cNvSpPr>
            <a:spLocks noGrp="1"/>
          </p:cNvSpPr>
          <p:nvPr>
            <p:ph type="sldNum" sz="quarter" idx="5"/>
          </p:nvPr>
        </p:nvSpPr>
        <p:spPr/>
        <p:txBody>
          <a:bodyPr/>
          <a:lstStyle/>
          <a:p>
            <a:fld id="{B07158C4-A119-4B78-9DE8-A50001BC31DC}" type="slidenum">
              <a:rPr lang="en-AU" smtClean="0"/>
              <a:pPr/>
              <a:t>25</a:t>
            </a:fld>
            <a:endParaRPr lang="en-AU"/>
          </a:p>
        </p:txBody>
      </p:sp>
    </p:spTree>
    <p:extLst>
      <p:ext uri="{BB962C8B-B14F-4D97-AF65-F5344CB8AC3E}">
        <p14:creationId xmlns:p14="http://schemas.microsoft.com/office/powerpoint/2010/main" val="428663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3</a:t>
            </a:fld>
            <a:endParaRPr lang="en-AU"/>
          </a:p>
        </p:txBody>
      </p:sp>
    </p:spTree>
    <p:extLst>
      <p:ext uri="{BB962C8B-B14F-4D97-AF65-F5344CB8AC3E}">
        <p14:creationId xmlns:p14="http://schemas.microsoft.com/office/powerpoint/2010/main" val="3803795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8D451-9DC9-3B14-BBC8-B66B8DEE5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1BDDA-514C-5CA4-7D8B-195539B9A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9BD88-D44A-F71E-FD70-425A92CE80BE}"/>
              </a:ext>
            </a:extLst>
          </p:cNvPr>
          <p:cNvSpPr>
            <a:spLocks noGrp="1"/>
          </p:cNvSpPr>
          <p:nvPr>
            <p:ph type="body" idx="1"/>
          </p:nvPr>
        </p:nvSpPr>
        <p:spPr/>
        <p:txBody>
          <a:bodyPr/>
          <a:lstStyle/>
          <a:p>
            <a:r>
              <a:rPr lang="en-AU" dirty="0"/>
              <a:t>Test the layout template, index block and menu partial.</a:t>
            </a:r>
          </a:p>
          <a:p>
            <a:r>
              <a:rPr lang="en-AU" dirty="0"/>
              <a:t>Inspect the developer tools source to show how the Jinga2 constructs the page.</a:t>
            </a:r>
          </a:p>
        </p:txBody>
      </p:sp>
      <p:sp>
        <p:nvSpPr>
          <p:cNvPr id="4" name="Slide Number Placeholder 3">
            <a:extLst>
              <a:ext uri="{FF2B5EF4-FFF2-40B4-BE49-F238E27FC236}">
                <a16:creationId xmlns:a16="http://schemas.microsoft.com/office/drawing/2014/main" id="{24438D2A-4DC9-524E-BBCA-989941302105}"/>
              </a:ext>
            </a:extLst>
          </p:cNvPr>
          <p:cNvSpPr>
            <a:spLocks noGrp="1"/>
          </p:cNvSpPr>
          <p:nvPr>
            <p:ph type="sldNum" sz="quarter" idx="5"/>
          </p:nvPr>
        </p:nvSpPr>
        <p:spPr/>
        <p:txBody>
          <a:bodyPr/>
          <a:lstStyle/>
          <a:p>
            <a:fld id="{B07158C4-A119-4B78-9DE8-A50001BC31DC}" type="slidenum">
              <a:rPr lang="en-AU" smtClean="0"/>
              <a:pPr/>
              <a:t>26</a:t>
            </a:fld>
            <a:endParaRPr lang="en-AU"/>
          </a:p>
        </p:txBody>
      </p:sp>
    </p:spTree>
    <p:extLst>
      <p:ext uri="{BB962C8B-B14F-4D97-AF65-F5344CB8AC3E}">
        <p14:creationId xmlns:p14="http://schemas.microsoft.com/office/powerpoint/2010/main" val="2340133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Declare POST and GET request methods to the endpoint</a:t>
            </a:r>
          </a:p>
          <a:p>
            <a:r>
              <a:rPr lang="en-AU" dirty="0"/>
              <a:t>Add a Boolean to manage logged in/out state</a:t>
            </a:r>
          </a:p>
          <a:p>
            <a:r>
              <a:rPr lang="en-AU" dirty="0"/>
              <a:t>Pass the Boolean to the index.html template.</a:t>
            </a:r>
          </a:p>
          <a:p>
            <a:r>
              <a:rPr lang="en-AU" dirty="0"/>
              <a:t>Explain that any data can be passed to render template including JSON, dictionaries, tuples, variables, files, API responses, etc</a:t>
            </a:r>
          </a:p>
        </p:txBody>
      </p:sp>
      <p:sp>
        <p:nvSpPr>
          <p:cNvPr id="4" name="Slide Number Placeholder 3"/>
          <p:cNvSpPr>
            <a:spLocks noGrp="1"/>
          </p:cNvSpPr>
          <p:nvPr>
            <p:ph type="sldNum" sz="quarter" idx="5"/>
          </p:nvPr>
        </p:nvSpPr>
        <p:spPr/>
        <p:txBody>
          <a:bodyPr/>
          <a:lstStyle/>
          <a:p>
            <a:fld id="{B07158C4-A119-4B78-9DE8-A50001BC31DC}" type="slidenum">
              <a:rPr lang="en-AU" smtClean="0"/>
              <a:pPr/>
              <a:t>27</a:t>
            </a:fld>
            <a:endParaRPr lang="en-AU"/>
          </a:p>
        </p:txBody>
      </p:sp>
    </p:spTree>
    <p:extLst>
      <p:ext uri="{BB962C8B-B14F-4D97-AF65-F5344CB8AC3E}">
        <p14:creationId xmlns:p14="http://schemas.microsoft.com/office/powerpoint/2010/main" val="424252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Add some Jinga2 logic to the index.html </a:t>
            </a:r>
          </a:p>
          <a:p>
            <a:r>
              <a:rPr lang="en-AU" dirty="0"/>
              <a:t>Explain that Jinga2 has the common selection and iteration logic built-in</a:t>
            </a:r>
          </a:p>
          <a:p>
            <a:r>
              <a:rPr lang="en-AU" dirty="0"/>
              <a:t>Add the login form partial</a:t>
            </a:r>
          </a:p>
          <a:p>
            <a:r>
              <a:rPr lang="en-AU" dirty="0"/>
              <a:t>Explain the use of partials to abstract front-end elements for easy maintenance and reuse</a:t>
            </a:r>
          </a:p>
        </p:txBody>
      </p:sp>
      <p:sp>
        <p:nvSpPr>
          <p:cNvPr id="4" name="Slide Number Placeholder 3"/>
          <p:cNvSpPr>
            <a:spLocks noGrp="1"/>
          </p:cNvSpPr>
          <p:nvPr>
            <p:ph type="sldNum" sz="quarter" idx="5"/>
          </p:nvPr>
        </p:nvSpPr>
        <p:spPr/>
        <p:txBody>
          <a:bodyPr/>
          <a:lstStyle/>
          <a:p>
            <a:fld id="{B07158C4-A119-4B78-9DE8-A50001BC31DC}" type="slidenum">
              <a:rPr lang="en-AU" smtClean="0"/>
              <a:pPr/>
              <a:t>28</a:t>
            </a:fld>
            <a:endParaRPr lang="en-AU"/>
          </a:p>
        </p:txBody>
      </p:sp>
    </p:spTree>
    <p:extLst>
      <p:ext uri="{BB962C8B-B14F-4D97-AF65-F5344CB8AC3E}">
        <p14:creationId xmlns:p14="http://schemas.microsoft.com/office/powerpoint/2010/main" val="3396692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Build the login form using Bootstrap forms: https://getbootstrap.com/docs/5.3/forms/overview/</a:t>
            </a:r>
          </a:p>
          <a:p>
            <a:r>
              <a:rPr lang="en-AU" dirty="0"/>
              <a:t>Explain the “name” is the attribute used by Python Flask</a:t>
            </a:r>
          </a:p>
        </p:txBody>
      </p:sp>
      <p:sp>
        <p:nvSpPr>
          <p:cNvPr id="4" name="Slide Number Placeholder 3"/>
          <p:cNvSpPr>
            <a:spLocks noGrp="1"/>
          </p:cNvSpPr>
          <p:nvPr>
            <p:ph type="sldNum" sz="quarter" idx="5"/>
          </p:nvPr>
        </p:nvSpPr>
        <p:spPr/>
        <p:txBody>
          <a:bodyPr/>
          <a:lstStyle/>
          <a:p>
            <a:fld id="{B07158C4-A119-4B78-9DE8-A50001BC31DC}" type="slidenum">
              <a:rPr lang="en-AU" smtClean="0"/>
              <a:pPr/>
              <a:t>29</a:t>
            </a:fld>
            <a:endParaRPr lang="en-AU"/>
          </a:p>
        </p:txBody>
      </p:sp>
    </p:spTree>
    <p:extLst>
      <p:ext uri="{BB962C8B-B14F-4D97-AF65-F5344CB8AC3E}">
        <p14:creationId xmlns:p14="http://schemas.microsoft.com/office/powerpoint/2010/main" val="765822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6674-0218-F297-C3B3-61213BA07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9E2DB-5914-A23E-492D-D67519AF7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0800B-0101-AEDC-79F4-186FB288E67C}"/>
              </a:ext>
            </a:extLst>
          </p:cNvPr>
          <p:cNvSpPr>
            <a:spLocks noGrp="1"/>
          </p:cNvSpPr>
          <p:nvPr>
            <p:ph type="body" idx="1"/>
          </p:nvPr>
        </p:nvSpPr>
        <p:spPr/>
        <p:txBody>
          <a:bodyPr/>
          <a:lstStyle/>
          <a:p>
            <a:r>
              <a:rPr lang="en-AU" dirty="0"/>
              <a:t>Test the login user experience by manually changing the value of </a:t>
            </a:r>
            <a:r>
              <a:rPr lang="en-AU" dirty="0" err="1"/>
              <a:t>is_logged_in</a:t>
            </a:r>
            <a:endParaRPr lang="en-AU" dirty="0"/>
          </a:p>
        </p:txBody>
      </p:sp>
      <p:sp>
        <p:nvSpPr>
          <p:cNvPr id="4" name="Slide Number Placeholder 3">
            <a:extLst>
              <a:ext uri="{FF2B5EF4-FFF2-40B4-BE49-F238E27FC236}">
                <a16:creationId xmlns:a16="http://schemas.microsoft.com/office/drawing/2014/main" id="{4AA55548-BBE2-16B1-4747-9A6962E11028}"/>
              </a:ext>
            </a:extLst>
          </p:cNvPr>
          <p:cNvSpPr>
            <a:spLocks noGrp="1"/>
          </p:cNvSpPr>
          <p:nvPr>
            <p:ph type="sldNum" sz="quarter" idx="5"/>
          </p:nvPr>
        </p:nvSpPr>
        <p:spPr/>
        <p:txBody>
          <a:bodyPr/>
          <a:lstStyle/>
          <a:p>
            <a:fld id="{B07158C4-A119-4B78-9DE8-A50001BC31DC}" type="slidenum">
              <a:rPr lang="en-AU" smtClean="0"/>
              <a:pPr/>
              <a:t>30</a:t>
            </a:fld>
            <a:endParaRPr lang="en-AU"/>
          </a:p>
        </p:txBody>
      </p:sp>
    </p:spTree>
    <p:extLst>
      <p:ext uri="{BB962C8B-B14F-4D97-AF65-F5344CB8AC3E}">
        <p14:creationId xmlns:p14="http://schemas.microsoft.com/office/powerpoint/2010/main" val="1764199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Extend the </a:t>
            </a:r>
            <a:r>
              <a:rPr lang="en-AU" dirty="0" err="1"/>
              <a:t>index_page</a:t>
            </a:r>
            <a:r>
              <a:rPr lang="en-AU" dirty="0"/>
              <a:t>() method to store the form data as variables and log then to the terminal for debugging purposes.</a:t>
            </a:r>
          </a:p>
        </p:txBody>
      </p:sp>
      <p:sp>
        <p:nvSpPr>
          <p:cNvPr id="4" name="Slide Number Placeholder 3"/>
          <p:cNvSpPr>
            <a:spLocks noGrp="1"/>
          </p:cNvSpPr>
          <p:nvPr>
            <p:ph type="sldNum" sz="quarter" idx="5"/>
          </p:nvPr>
        </p:nvSpPr>
        <p:spPr/>
        <p:txBody>
          <a:bodyPr/>
          <a:lstStyle/>
          <a:p>
            <a:fld id="{B07158C4-A119-4B78-9DE8-A50001BC31DC}" type="slidenum">
              <a:rPr lang="en-AU" smtClean="0"/>
              <a:pPr/>
              <a:t>31</a:t>
            </a:fld>
            <a:endParaRPr lang="en-AU"/>
          </a:p>
        </p:txBody>
      </p:sp>
    </p:spTree>
    <p:extLst>
      <p:ext uri="{BB962C8B-B14F-4D97-AF65-F5344CB8AC3E}">
        <p14:creationId xmlns:p14="http://schemas.microsoft.com/office/powerpoint/2010/main" val="1225112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BE1E6-5D2C-3BFB-489A-6D6C0DC5E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FBA373-73F7-3BD6-F2AD-204D8ABEF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87ED6-F701-4D8C-1DE9-11FB3A85EF86}"/>
              </a:ext>
            </a:extLst>
          </p:cNvPr>
          <p:cNvSpPr>
            <a:spLocks noGrp="1"/>
          </p:cNvSpPr>
          <p:nvPr>
            <p:ph type="body" idx="1"/>
          </p:nvPr>
        </p:nvSpPr>
        <p:spPr/>
        <p:txBody>
          <a:bodyPr/>
          <a:lstStyle/>
          <a:p>
            <a:r>
              <a:rPr lang="en-AU" dirty="0"/>
              <a:t>Test the POST request and confirm the values in the terminal log</a:t>
            </a:r>
          </a:p>
        </p:txBody>
      </p:sp>
      <p:sp>
        <p:nvSpPr>
          <p:cNvPr id="4" name="Slide Number Placeholder 3">
            <a:extLst>
              <a:ext uri="{FF2B5EF4-FFF2-40B4-BE49-F238E27FC236}">
                <a16:creationId xmlns:a16="http://schemas.microsoft.com/office/drawing/2014/main" id="{5D967D6A-5B14-EDB0-0E29-BBC88715E35B}"/>
              </a:ext>
            </a:extLst>
          </p:cNvPr>
          <p:cNvSpPr>
            <a:spLocks noGrp="1"/>
          </p:cNvSpPr>
          <p:nvPr>
            <p:ph type="sldNum" sz="quarter" idx="5"/>
          </p:nvPr>
        </p:nvSpPr>
        <p:spPr/>
        <p:txBody>
          <a:bodyPr/>
          <a:lstStyle/>
          <a:p>
            <a:fld id="{B07158C4-A119-4B78-9DE8-A50001BC31DC}" type="slidenum">
              <a:rPr lang="en-AU" smtClean="0"/>
              <a:pPr/>
              <a:t>32</a:t>
            </a:fld>
            <a:endParaRPr lang="en-AU"/>
          </a:p>
        </p:txBody>
      </p:sp>
    </p:spTree>
    <p:extLst>
      <p:ext uri="{BB962C8B-B14F-4D97-AF65-F5344CB8AC3E}">
        <p14:creationId xmlns:p14="http://schemas.microsoft.com/office/powerpoint/2010/main" val="4176873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Extend the </a:t>
            </a:r>
            <a:r>
              <a:rPr lang="en-AU" dirty="0" err="1"/>
              <a:t>index_pag</a:t>
            </a:r>
            <a:r>
              <a:rPr lang="en-AU" dirty="0"/>
              <a:t>() method to pass the email and username to the </a:t>
            </a:r>
            <a:r>
              <a:rPr lang="en-AU" dirty="0" err="1"/>
              <a:t>db_manger</a:t>
            </a:r>
            <a:r>
              <a:rPr lang="en-AU" dirty="0"/>
              <a:t> for authenticating</a:t>
            </a:r>
          </a:p>
        </p:txBody>
      </p:sp>
      <p:sp>
        <p:nvSpPr>
          <p:cNvPr id="4" name="Slide Number Placeholder 3"/>
          <p:cNvSpPr>
            <a:spLocks noGrp="1"/>
          </p:cNvSpPr>
          <p:nvPr>
            <p:ph type="sldNum" sz="quarter" idx="5"/>
          </p:nvPr>
        </p:nvSpPr>
        <p:spPr/>
        <p:txBody>
          <a:bodyPr/>
          <a:lstStyle/>
          <a:p>
            <a:fld id="{B07158C4-A119-4B78-9DE8-A50001BC31DC}" type="slidenum">
              <a:rPr lang="en-AU" smtClean="0"/>
              <a:pPr/>
              <a:t>33</a:t>
            </a:fld>
            <a:endParaRPr lang="en-AU"/>
          </a:p>
        </p:txBody>
      </p:sp>
    </p:spTree>
    <p:extLst>
      <p:ext uri="{BB962C8B-B14F-4D97-AF65-F5344CB8AC3E}">
        <p14:creationId xmlns:p14="http://schemas.microsoft.com/office/powerpoint/2010/main" val="60886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Implement a binary comparison of the form values to the user database.</a:t>
            </a:r>
          </a:p>
          <a:p>
            <a:r>
              <a:rPr lang="en-AU" dirty="0"/>
              <a:t>Explain that for further implementation more exception handling and salting and hashing of passwords is required.</a:t>
            </a:r>
          </a:p>
          <a:p>
            <a:r>
              <a:rPr lang="en-AU" dirty="0"/>
              <a:t>Explain the importing of “import </a:t>
            </a:r>
            <a:r>
              <a:rPr lang="en-AU" dirty="0" err="1"/>
              <a:t>current_app</a:t>
            </a:r>
            <a:r>
              <a:rPr lang="en-AU" dirty="0"/>
              <a:t>” allows debugging values to the terminal.</a:t>
            </a:r>
          </a:p>
        </p:txBody>
      </p:sp>
      <p:sp>
        <p:nvSpPr>
          <p:cNvPr id="4" name="Slide Number Placeholder 3"/>
          <p:cNvSpPr>
            <a:spLocks noGrp="1"/>
          </p:cNvSpPr>
          <p:nvPr>
            <p:ph type="sldNum" sz="quarter" idx="5"/>
          </p:nvPr>
        </p:nvSpPr>
        <p:spPr/>
        <p:txBody>
          <a:bodyPr/>
          <a:lstStyle/>
          <a:p>
            <a:fld id="{B07158C4-A119-4B78-9DE8-A50001BC31DC}" type="slidenum">
              <a:rPr lang="en-AU" smtClean="0"/>
              <a:pPr/>
              <a:t>34</a:t>
            </a:fld>
            <a:endParaRPr lang="en-AU"/>
          </a:p>
        </p:txBody>
      </p:sp>
    </p:spTree>
    <p:extLst>
      <p:ext uri="{BB962C8B-B14F-4D97-AF65-F5344CB8AC3E}">
        <p14:creationId xmlns:p14="http://schemas.microsoft.com/office/powerpoint/2010/main" val="3880280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A9B13-1749-EB7B-CA33-6BBD7D973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8C1F1-EB91-AE19-4BD7-EF770ADF1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7C919-4407-AC8D-26A4-6F5731752F24}"/>
              </a:ext>
            </a:extLst>
          </p:cNvPr>
          <p:cNvSpPr>
            <a:spLocks noGrp="1"/>
          </p:cNvSpPr>
          <p:nvPr>
            <p:ph type="body" idx="1"/>
          </p:nvPr>
        </p:nvSpPr>
        <p:spPr/>
        <p:txBody>
          <a:bodyPr/>
          <a:lstStyle/>
          <a:p>
            <a:r>
              <a:rPr lang="en-AU" dirty="0"/>
              <a:t>Test the final app.</a:t>
            </a:r>
          </a:p>
        </p:txBody>
      </p:sp>
      <p:sp>
        <p:nvSpPr>
          <p:cNvPr id="4" name="Slide Number Placeholder 3">
            <a:extLst>
              <a:ext uri="{FF2B5EF4-FFF2-40B4-BE49-F238E27FC236}">
                <a16:creationId xmlns:a16="http://schemas.microsoft.com/office/drawing/2014/main" id="{8649B248-6654-DD13-E614-AD2A776670DD}"/>
              </a:ext>
            </a:extLst>
          </p:cNvPr>
          <p:cNvSpPr>
            <a:spLocks noGrp="1"/>
          </p:cNvSpPr>
          <p:nvPr>
            <p:ph type="sldNum" sz="quarter" idx="5"/>
          </p:nvPr>
        </p:nvSpPr>
        <p:spPr/>
        <p:txBody>
          <a:bodyPr/>
          <a:lstStyle/>
          <a:p>
            <a:fld id="{B07158C4-A119-4B78-9DE8-A50001BC31DC}" type="slidenum">
              <a:rPr lang="en-AU" smtClean="0"/>
              <a:pPr/>
              <a:t>35</a:t>
            </a:fld>
            <a:endParaRPr lang="en-AU"/>
          </a:p>
        </p:txBody>
      </p:sp>
    </p:spTree>
    <p:extLst>
      <p:ext uri="{BB962C8B-B14F-4D97-AF65-F5344CB8AC3E}">
        <p14:creationId xmlns:p14="http://schemas.microsoft.com/office/powerpoint/2010/main" val="31580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Sans-Serif"/>
              <a:buNone/>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09C5488-DD16-4714-9519-7BE21BA11D4E}" type="slidenum">
              <a:rPr lang="en-AU" smtClean="0"/>
              <a:t>4</a:t>
            </a:fld>
            <a:endParaRPr lang="en-AU"/>
          </a:p>
        </p:txBody>
      </p:sp>
    </p:spTree>
    <p:extLst>
      <p:ext uri="{BB962C8B-B14F-4D97-AF65-F5344CB8AC3E}">
        <p14:creationId xmlns:p14="http://schemas.microsoft.com/office/powerpoint/2010/main" val="3242764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0045-433D-80E2-9B7D-393F2F625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BECA2-7E91-D7F8-0542-38519C357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08144-7AFD-51E5-17B5-B181BD4E7FF2}"/>
              </a:ext>
            </a:extLst>
          </p:cNvPr>
          <p:cNvSpPr>
            <a:spLocks noGrp="1"/>
          </p:cNvSpPr>
          <p:nvPr>
            <p:ph type="body" idx="1"/>
          </p:nvPr>
        </p:nvSpPr>
        <p:spPr/>
        <p:txBody>
          <a:bodyPr/>
          <a:lstStyle/>
          <a:p>
            <a:r>
              <a:rPr lang="en-AU" b="1" dirty="0">
                <a:cs typeface="Calibri"/>
              </a:rPr>
              <a:t>Overview the learning intentions and success criteria for the session</a:t>
            </a:r>
          </a:p>
          <a:p>
            <a:endParaRPr lang="en-AU" b="1" dirty="0">
              <a:cs typeface="Calibri"/>
            </a:endParaRPr>
          </a:p>
        </p:txBody>
      </p:sp>
      <p:sp>
        <p:nvSpPr>
          <p:cNvPr id="4" name="Slide Number Placeholder 3">
            <a:extLst>
              <a:ext uri="{FF2B5EF4-FFF2-40B4-BE49-F238E27FC236}">
                <a16:creationId xmlns:a16="http://schemas.microsoft.com/office/drawing/2014/main" id="{157ADE4F-07CD-C5FC-F098-5363E1D64A97}"/>
              </a:ext>
            </a:extLst>
          </p:cNvPr>
          <p:cNvSpPr>
            <a:spLocks noGrp="1"/>
          </p:cNvSpPr>
          <p:nvPr>
            <p:ph type="sldNum" sz="quarter" idx="5"/>
          </p:nvPr>
        </p:nvSpPr>
        <p:spPr/>
        <p:txBody>
          <a:bodyPr/>
          <a:lstStyle/>
          <a:p>
            <a:fld id="{D09C5488-DD16-4714-9519-7BE21BA11D4E}" type="slidenum">
              <a:rPr lang="en-AU" smtClean="0"/>
              <a:t>37</a:t>
            </a:fld>
            <a:endParaRPr lang="en-AU"/>
          </a:p>
        </p:txBody>
      </p:sp>
    </p:spTree>
    <p:extLst>
      <p:ext uri="{BB962C8B-B14F-4D97-AF65-F5344CB8AC3E}">
        <p14:creationId xmlns:p14="http://schemas.microsoft.com/office/powerpoint/2010/main" val="1465825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session</a:t>
            </a:r>
            <a:r>
              <a:rPr lang="en-US" dirty="0"/>
              <a:t>: as a whole group, we will discuss the ‘Architecture’ of each vulnerability and </a:t>
            </a:r>
            <a:r>
              <a:rPr lang="en-AU" dirty="0"/>
              <a:t>then look at some code samples. Then in small groups discuss countermeasures and the report back to whole group.</a:t>
            </a:r>
          </a:p>
        </p:txBody>
      </p:sp>
      <p:sp>
        <p:nvSpPr>
          <p:cNvPr id="4" name="Slide Number Placeholder 3"/>
          <p:cNvSpPr>
            <a:spLocks noGrp="1"/>
          </p:cNvSpPr>
          <p:nvPr>
            <p:ph type="sldNum" sz="quarter" idx="5"/>
          </p:nvPr>
        </p:nvSpPr>
        <p:spPr/>
        <p:txBody>
          <a:bodyPr/>
          <a:lstStyle/>
          <a:p>
            <a:fld id="{B07158C4-A119-4B78-9DE8-A50001BC31DC}" type="slidenum">
              <a:rPr lang="en-AU" smtClean="0"/>
              <a:pPr/>
              <a:t>38</a:t>
            </a:fld>
            <a:endParaRPr lang="en-AU"/>
          </a:p>
        </p:txBody>
      </p:sp>
    </p:spTree>
    <p:extLst>
      <p:ext uri="{BB962C8B-B14F-4D97-AF65-F5344CB8AC3E}">
        <p14:creationId xmlns:p14="http://schemas.microsoft.com/office/powerpoint/2010/main" val="1979302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XXS and the role of the threat actor and victims. </a:t>
            </a:r>
          </a:p>
        </p:txBody>
      </p:sp>
      <p:sp>
        <p:nvSpPr>
          <p:cNvPr id="4" name="Slide Number Placeholder 3"/>
          <p:cNvSpPr>
            <a:spLocks noGrp="1"/>
          </p:cNvSpPr>
          <p:nvPr>
            <p:ph type="sldNum" sz="quarter" idx="5"/>
          </p:nvPr>
        </p:nvSpPr>
        <p:spPr/>
        <p:txBody>
          <a:bodyPr/>
          <a:lstStyle/>
          <a:p>
            <a:fld id="{B07158C4-A119-4B78-9DE8-A50001BC31DC}" type="slidenum">
              <a:rPr lang="en-AU" smtClean="0"/>
              <a:pPr/>
              <a:t>39</a:t>
            </a:fld>
            <a:endParaRPr lang="en-AU"/>
          </a:p>
        </p:txBody>
      </p:sp>
    </p:spTree>
    <p:extLst>
      <p:ext uri="{BB962C8B-B14F-4D97-AF65-F5344CB8AC3E}">
        <p14:creationId xmlns:p14="http://schemas.microsoft.com/office/powerpoint/2010/main" val="855441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through the three snippets focusing on what students should know and understand relating to user action controls:</a:t>
            </a:r>
          </a:p>
          <a:p>
            <a:pPr marL="285750" indent="-285750">
              <a:buFontTx/>
              <a:buChar char="-"/>
            </a:pPr>
            <a:r>
              <a:rPr lang="en-AU" dirty="0"/>
              <a:t>Malicious script can be an &lt;</a:t>
            </a:r>
            <a:r>
              <a:rPr lang="en-AU" dirty="0" err="1"/>
              <a:t>iframe</a:t>
            </a:r>
            <a:r>
              <a:rPr lang="en-AU" dirty="0"/>
              <a:t>&gt;, &lt;script&gt;, &lt;</a:t>
            </a:r>
            <a:r>
              <a:rPr lang="en-AU" dirty="0" err="1"/>
              <a:t>svg</a:t>
            </a:r>
            <a:r>
              <a:rPr lang="en-AU" dirty="0"/>
              <a:t>&gt; and document event in any tag.</a:t>
            </a:r>
          </a:p>
          <a:p>
            <a:pPr marL="285750" indent="-285750">
              <a:buFontTx/>
              <a:buChar char="-"/>
            </a:pPr>
            <a:r>
              <a:rPr lang="en-AU" dirty="0"/>
              <a:t>Charset &amp; language not declared can be exploited by the exceptions caused by different characters.</a:t>
            </a:r>
          </a:p>
          <a:p>
            <a:pPr marL="285750" indent="-285750">
              <a:buFontTx/>
              <a:buChar char="-"/>
            </a:pPr>
            <a:endParaRPr lang="en-AU" dirty="0"/>
          </a:p>
          <a:p>
            <a:pPr marL="285750" indent="-285750">
              <a:buFontTx/>
              <a:buChar char="-"/>
            </a:pPr>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40</a:t>
            </a:fld>
            <a:endParaRPr lang="en-AU"/>
          </a:p>
        </p:txBody>
      </p:sp>
    </p:spTree>
    <p:extLst>
      <p:ext uri="{BB962C8B-B14F-4D97-AF65-F5344CB8AC3E}">
        <p14:creationId xmlns:p14="http://schemas.microsoft.com/office/powerpoint/2010/main" val="4111649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 different countermeasures to XXS</a:t>
            </a:r>
          </a:p>
        </p:txBody>
      </p:sp>
      <p:sp>
        <p:nvSpPr>
          <p:cNvPr id="4" name="Slide Number Placeholder 3"/>
          <p:cNvSpPr>
            <a:spLocks noGrp="1"/>
          </p:cNvSpPr>
          <p:nvPr>
            <p:ph type="sldNum" sz="quarter" idx="5"/>
          </p:nvPr>
        </p:nvSpPr>
        <p:spPr/>
        <p:txBody>
          <a:bodyPr/>
          <a:lstStyle/>
          <a:p>
            <a:fld id="{B07158C4-A119-4B78-9DE8-A50001BC31DC}" type="slidenum">
              <a:rPr lang="en-AU" smtClean="0"/>
              <a:pPr/>
              <a:t>41</a:t>
            </a:fld>
            <a:endParaRPr lang="en-AU"/>
          </a:p>
        </p:txBody>
      </p:sp>
    </p:spTree>
    <p:extLst>
      <p:ext uri="{BB962C8B-B14F-4D97-AF65-F5344CB8AC3E}">
        <p14:creationId xmlns:p14="http://schemas.microsoft.com/office/powerpoint/2010/main" val="2673197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SQL injections and how threat actors can exploit poorly structured code to control user inputs.</a:t>
            </a:r>
          </a:p>
        </p:txBody>
      </p:sp>
      <p:sp>
        <p:nvSpPr>
          <p:cNvPr id="4" name="Slide Number Placeholder 3"/>
          <p:cNvSpPr>
            <a:spLocks noGrp="1"/>
          </p:cNvSpPr>
          <p:nvPr>
            <p:ph type="sldNum" sz="quarter" idx="5"/>
          </p:nvPr>
        </p:nvSpPr>
        <p:spPr/>
        <p:txBody>
          <a:bodyPr/>
          <a:lstStyle/>
          <a:p>
            <a:fld id="{B07158C4-A119-4B78-9DE8-A50001BC31DC}" type="slidenum">
              <a:rPr lang="en-AU" smtClean="0"/>
              <a:pPr/>
              <a:t>42</a:t>
            </a:fld>
            <a:endParaRPr lang="en-AU"/>
          </a:p>
        </p:txBody>
      </p:sp>
    </p:spTree>
    <p:extLst>
      <p:ext uri="{BB962C8B-B14F-4D97-AF65-F5344CB8AC3E}">
        <p14:creationId xmlns:p14="http://schemas.microsoft.com/office/powerpoint/2010/main" val="462558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408D5-E0D8-1783-4EC5-8262C3E60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7D2E4-5463-C54E-2BE4-CDF05CCCB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FA1C9-DC59-58C1-8163-D90D81054C4D}"/>
              </a:ext>
            </a:extLst>
          </p:cNvPr>
          <p:cNvSpPr>
            <a:spLocks noGrp="1"/>
          </p:cNvSpPr>
          <p:nvPr>
            <p:ph type="body" idx="1"/>
          </p:nvPr>
        </p:nvSpPr>
        <p:spPr/>
        <p:txBody>
          <a:bodyPr/>
          <a:lstStyle/>
          <a:p>
            <a:r>
              <a:rPr lang="en-AU" dirty="0"/>
              <a:t>Explain how user action controls are enabled because of concatenation and binary comparison and the impact can be exacerbated when UNION is allowed by the SQL server.</a:t>
            </a:r>
          </a:p>
        </p:txBody>
      </p:sp>
      <p:sp>
        <p:nvSpPr>
          <p:cNvPr id="4" name="Slide Number Placeholder 3">
            <a:extLst>
              <a:ext uri="{FF2B5EF4-FFF2-40B4-BE49-F238E27FC236}">
                <a16:creationId xmlns:a16="http://schemas.microsoft.com/office/drawing/2014/main" id="{EF568849-4632-6573-E765-BE4F250D2A21}"/>
              </a:ext>
            </a:extLst>
          </p:cNvPr>
          <p:cNvSpPr>
            <a:spLocks noGrp="1"/>
          </p:cNvSpPr>
          <p:nvPr>
            <p:ph type="sldNum" sz="quarter" idx="5"/>
          </p:nvPr>
        </p:nvSpPr>
        <p:spPr/>
        <p:txBody>
          <a:bodyPr/>
          <a:lstStyle/>
          <a:p>
            <a:fld id="{B07158C4-A119-4B78-9DE8-A50001BC31DC}" type="slidenum">
              <a:rPr lang="en-AU" smtClean="0"/>
              <a:pPr/>
              <a:t>43</a:t>
            </a:fld>
            <a:endParaRPr lang="en-AU"/>
          </a:p>
        </p:txBody>
      </p:sp>
    </p:spTree>
    <p:extLst>
      <p:ext uri="{BB962C8B-B14F-4D97-AF65-F5344CB8AC3E}">
        <p14:creationId xmlns:p14="http://schemas.microsoft.com/office/powerpoint/2010/main" val="912147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E0120-A1B1-2E56-7509-C1E804EEB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C8343-922D-4F16-3120-6D6A20005A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569EB-A949-C729-FB0A-735AAF70A997}"/>
              </a:ext>
            </a:extLst>
          </p:cNvPr>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Discuss different countermeasures to SQL injections.</a:t>
            </a:r>
          </a:p>
          <a:p>
            <a:endParaRPr lang="en-AU" dirty="0"/>
          </a:p>
        </p:txBody>
      </p:sp>
      <p:sp>
        <p:nvSpPr>
          <p:cNvPr id="4" name="Slide Number Placeholder 3">
            <a:extLst>
              <a:ext uri="{FF2B5EF4-FFF2-40B4-BE49-F238E27FC236}">
                <a16:creationId xmlns:a16="http://schemas.microsoft.com/office/drawing/2014/main" id="{FC0C826C-8376-0ABC-5686-539778A2EC2F}"/>
              </a:ext>
            </a:extLst>
          </p:cNvPr>
          <p:cNvSpPr>
            <a:spLocks noGrp="1"/>
          </p:cNvSpPr>
          <p:nvPr>
            <p:ph type="sldNum" sz="quarter" idx="5"/>
          </p:nvPr>
        </p:nvSpPr>
        <p:spPr/>
        <p:txBody>
          <a:bodyPr/>
          <a:lstStyle/>
          <a:p>
            <a:fld id="{B07158C4-A119-4B78-9DE8-A50001BC31DC}" type="slidenum">
              <a:rPr lang="en-AU" smtClean="0"/>
              <a:pPr/>
              <a:t>44</a:t>
            </a:fld>
            <a:endParaRPr lang="en-AU"/>
          </a:p>
        </p:txBody>
      </p:sp>
    </p:spTree>
    <p:extLst>
      <p:ext uri="{BB962C8B-B14F-4D97-AF65-F5344CB8AC3E}">
        <p14:creationId xmlns:p14="http://schemas.microsoft.com/office/powerpoint/2010/main" val="1483018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90E7F-BD7C-B973-3661-E6D98CCD4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162C0C-2D25-194D-ABBB-7B0676CFB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ECEEE-4632-D845-CB2C-052E32EF25ED}"/>
              </a:ext>
            </a:extLst>
          </p:cNvPr>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Introduce CSRF focusing on the requirements for the threat actor to have business intelligence at the target application and the HTTP “request” that is forged.</a:t>
            </a:r>
          </a:p>
          <a:p>
            <a:endParaRPr lang="en-AU" dirty="0"/>
          </a:p>
        </p:txBody>
      </p:sp>
      <p:sp>
        <p:nvSpPr>
          <p:cNvPr id="4" name="Slide Number Placeholder 3">
            <a:extLst>
              <a:ext uri="{FF2B5EF4-FFF2-40B4-BE49-F238E27FC236}">
                <a16:creationId xmlns:a16="http://schemas.microsoft.com/office/drawing/2014/main" id="{C8608F83-4432-B509-E740-DA8C92B4CCBB}"/>
              </a:ext>
            </a:extLst>
          </p:cNvPr>
          <p:cNvSpPr>
            <a:spLocks noGrp="1"/>
          </p:cNvSpPr>
          <p:nvPr>
            <p:ph type="sldNum" sz="quarter" idx="5"/>
          </p:nvPr>
        </p:nvSpPr>
        <p:spPr/>
        <p:txBody>
          <a:bodyPr/>
          <a:lstStyle/>
          <a:p>
            <a:fld id="{B07158C4-A119-4B78-9DE8-A50001BC31DC}" type="slidenum">
              <a:rPr lang="en-AU" smtClean="0"/>
              <a:pPr/>
              <a:t>45</a:t>
            </a:fld>
            <a:endParaRPr lang="en-AU"/>
          </a:p>
        </p:txBody>
      </p:sp>
    </p:spTree>
    <p:extLst>
      <p:ext uri="{BB962C8B-B14F-4D97-AF65-F5344CB8AC3E}">
        <p14:creationId xmlns:p14="http://schemas.microsoft.com/office/powerpoint/2010/main" val="3073057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311D-7A23-AC7C-40D4-7A4127616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CF8A-97FC-F01C-B4BE-8320E9C656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DDF086-0B57-08B9-8F49-F5CF25205BB9}"/>
              </a:ext>
            </a:extLst>
          </p:cNvPr>
          <p:cNvSpPr>
            <a:spLocks noGrp="1"/>
          </p:cNvSpPr>
          <p:nvPr>
            <p:ph type="body" idx="1"/>
          </p:nvPr>
        </p:nvSpPr>
        <p:spPr/>
        <p:txBody>
          <a:bodyPr/>
          <a:lstStyle/>
          <a:p>
            <a:r>
              <a:rPr lang="en-AU" dirty="0"/>
              <a:t>Explain how a CSRF can be easily concealed in a website or file attack. </a:t>
            </a:r>
          </a:p>
        </p:txBody>
      </p:sp>
      <p:sp>
        <p:nvSpPr>
          <p:cNvPr id="4" name="Slide Number Placeholder 3">
            <a:extLst>
              <a:ext uri="{FF2B5EF4-FFF2-40B4-BE49-F238E27FC236}">
                <a16:creationId xmlns:a16="http://schemas.microsoft.com/office/drawing/2014/main" id="{CD48A1EB-33BE-8EDD-7176-468820D52BDD}"/>
              </a:ext>
            </a:extLst>
          </p:cNvPr>
          <p:cNvSpPr>
            <a:spLocks noGrp="1"/>
          </p:cNvSpPr>
          <p:nvPr>
            <p:ph type="sldNum" sz="quarter" idx="5"/>
          </p:nvPr>
        </p:nvSpPr>
        <p:spPr/>
        <p:txBody>
          <a:bodyPr/>
          <a:lstStyle/>
          <a:p>
            <a:fld id="{B07158C4-A119-4B78-9DE8-A50001BC31DC}" type="slidenum">
              <a:rPr lang="en-AU" smtClean="0"/>
              <a:pPr/>
              <a:t>46</a:t>
            </a:fld>
            <a:endParaRPr lang="en-AU"/>
          </a:p>
        </p:txBody>
      </p:sp>
    </p:spTree>
    <p:extLst>
      <p:ext uri="{BB962C8B-B14F-4D97-AF65-F5344CB8AC3E}">
        <p14:creationId xmlns:p14="http://schemas.microsoft.com/office/powerpoint/2010/main" val="1923643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1" dirty="0">
              <a:cs typeface="Calibri"/>
            </a:endParaRPr>
          </a:p>
        </p:txBody>
      </p:sp>
      <p:sp>
        <p:nvSpPr>
          <p:cNvPr id="4" name="Slide Number Placeholder 3"/>
          <p:cNvSpPr>
            <a:spLocks noGrp="1"/>
          </p:cNvSpPr>
          <p:nvPr>
            <p:ph type="sldNum" sz="quarter" idx="5"/>
          </p:nvPr>
        </p:nvSpPr>
        <p:spPr/>
        <p:txBody>
          <a:bodyPr/>
          <a:lstStyle/>
          <a:p>
            <a:fld id="{D09C5488-DD16-4714-9519-7BE21BA11D4E}" type="slidenum">
              <a:rPr lang="en-AU" smtClean="0"/>
              <a:t>7</a:t>
            </a:fld>
            <a:endParaRPr lang="en-AU"/>
          </a:p>
        </p:txBody>
      </p:sp>
    </p:spTree>
    <p:extLst>
      <p:ext uri="{BB962C8B-B14F-4D97-AF65-F5344CB8AC3E}">
        <p14:creationId xmlns:p14="http://schemas.microsoft.com/office/powerpoint/2010/main" val="1915126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DA992-5454-9191-B9A2-3B57458B1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C1CDB-D4B2-5C80-B65B-CD8945B87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2AB76-68C0-9A76-938B-9B48B843711F}"/>
              </a:ext>
            </a:extLst>
          </p:cNvPr>
          <p:cNvSpPr>
            <a:spLocks noGrp="1"/>
          </p:cNvSpPr>
          <p:nvPr>
            <p:ph type="body" idx="1"/>
          </p:nvPr>
        </p:nvSpPr>
        <p:spPr/>
        <p:txBody>
          <a:bodyPr/>
          <a:lstStyle/>
          <a:p>
            <a:r>
              <a:rPr lang="en-AU" dirty="0"/>
              <a:t>Discuss different countermeasures to CSRF</a:t>
            </a:r>
          </a:p>
        </p:txBody>
      </p:sp>
      <p:sp>
        <p:nvSpPr>
          <p:cNvPr id="4" name="Slide Number Placeholder 3">
            <a:extLst>
              <a:ext uri="{FF2B5EF4-FFF2-40B4-BE49-F238E27FC236}">
                <a16:creationId xmlns:a16="http://schemas.microsoft.com/office/drawing/2014/main" id="{213BF381-C0D0-53C4-62D9-B7B0B3C0EAF2}"/>
              </a:ext>
            </a:extLst>
          </p:cNvPr>
          <p:cNvSpPr>
            <a:spLocks noGrp="1"/>
          </p:cNvSpPr>
          <p:nvPr>
            <p:ph type="sldNum" sz="quarter" idx="5"/>
          </p:nvPr>
        </p:nvSpPr>
        <p:spPr/>
        <p:txBody>
          <a:bodyPr/>
          <a:lstStyle/>
          <a:p>
            <a:fld id="{B07158C4-A119-4B78-9DE8-A50001BC31DC}" type="slidenum">
              <a:rPr lang="en-AU" smtClean="0"/>
              <a:pPr/>
              <a:t>47</a:t>
            </a:fld>
            <a:endParaRPr lang="en-AU"/>
          </a:p>
        </p:txBody>
      </p:sp>
    </p:spTree>
    <p:extLst>
      <p:ext uri="{BB962C8B-B14F-4D97-AF65-F5344CB8AC3E}">
        <p14:creationId xmlns:p14="http://schemas.microsoft.com/office/powerpoint/2010/main" val="3699602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005F-249D-8C0D-F54B-46D19AF59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4B2EF-981A-0B34-E833-D29382441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65D49-9EAB-3E39-D8B0-DD266381F530}"/>
              </a:ext>
            </a:extLst>
          </p:cNvPr>
          <p:cNvSpPr>
            <a:spLocks noGrp="1"/>
          </p:cNvSpPr>
          <p:nvPr>
            <p:ph type="body" idx="1"/>
          </p:nvPr>
        </p:nvSpPr>
        <p:spPr/>
        <p:txBody>
          <a:bodyPr/>
          <a:lstStyle/>
          <a:p>
            <a:r>
              <a:rPr lang="en-AU" dirty="0"/>
              <a:t>Explain race conditions, focusing on the racing concept between threads.</a:t>
            </a:r>
          </a:p>
        </p:txBody>
      </p:sp>
      <p:sp>
        <p:nvSpPr>
          <p:cNvPr id="4" name="Slide Number Placeholder 3">
            <a:extLst>
              <a:ext uri="{FF2B5EF4-FFF2-40B4-BE49-F238E27FC236}">
                <a16:creationId xmlns:a16="http://schemas.microsoft.com/office/drawing/2014/main" id="{2DC20906-C94C-318E-1E6E-CCF0A78A0B64}"/>
              </a:ext>
            </a:extLst>
          </p:cNvPr>
          <p:cNvSpPr>
            <a:spLocks noGrp="1"/>
          </p:cNvSpPr>
          <p:nvPr>
            <p:ph type="sldNum" sz="quarter" idx="5"/>
          </p:nvPr>
        </p:nvSpPr>
        <p:spPr/>
        <p:txBody>
          <a:bodyPr/>
          <a:lstStyle/>
          <a:p>
            <a:fld id="{B07158C4-A119-4B78-9DE8-A50001BC31DC}" type="slidenum">
              <a:rPr lang="en-AU" smtClean="0"/>
              <a:pPr/>
              <a:t>48</a:t>
            </a:fld>
            <a:endParaRPr lang="en-AU"/>
          </a:p>
        </p:txBody>
      </p:sp>
    </p:spTree>
    <p:extLst>
      <p:ext uri="{BB962C8B-B14F-4D97-AF65-F5344CB8AC3E}">
        <p14:creationId xmlns:p14="http://schemas.microsoft.com/office/powerpoint/2010/main" val="49872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8674E-DAEE-7DAA-A406-D55EE8CCE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CE829-7256-A1CF-7B1D-D30EFE55C5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0ADC94-3249-2B59-B41C-B638E6C46191}"/>
              </a:ext>
            </a:extLst>
          </p:cNvPr>
          <p:cNvSpPr>
            <a:spLocks noGrp="1"/>
          </p:cNvSpPr>
          <p:nvPr>
            <p:ph type="body" idx="1"/>
          </p:nvPr>
        </p:nvSpPr>
        <p:spPr/>
        <p:txBody>
          <a:bodyPr/>
          <a:lstStyle/>
          <a:p>
            <a:r>
              <a:rPr lang="en-AU" dirty="0"/>
              <a:t>Explain what it looks like at the code level when threads are racing.</a:t>
            </a:r>
          </a:p>
        </p:txBody>
      </p:sp>
      <p:sp>
        <p:nvSpPr>
          <p:cNvPr id="4" name="Slide Number Placeholder 3">
            <a:extLst>
              <a:ext uri="{FF2B5EF4-FFF2-40B4-BE49-F238E27FC236}">
                <a16:creationId xmlns:a16="http://schemas.microsoft.com/office/drawing/2014/main" id="{390BEBC4-640F-67E5-3CD0-4438C36722B6}"/>
              </a:ext>
            </a:extLst>
          </p:cNvPr>
          <p:cNvSpPr>
            <a:spLocks noGrp="1"/>
          </p:cNvSpPr>
          <p:nvPr>
            <p:ph type="sldNum" sz="quarter" idx="5"/>
          </p:nvPr>
        </p:nvSpPr>
        <p:spPr/>
        <p:txBody>
          <a:bodyPr/>
          <a:lstStyle/>
          <a:p>
            <a:fld id="{B07158C4-A119-4B78-9DE8-A50001BC31DC}" type="slidenum">
              <a:rPr lang="en-AU" smtClean="0"/>
              <a:pPr/>
              <a:t>49</a:t>
            </a:fld>
            <a:endParaRPr lang="en-AU"/>
          </a:p>
        </p:txBody>
      </p:sp>
    </p:spTree>
    <p:extLst>
      <p:ext uri="{BB962C8B-B14F-4D97-AF65-F5344CB8AC3E}">
        <p14:creationId xmlns:p14="http://schemas.microsoft.com/office/powerpoint/2010/main" val="698685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A913D-C3CB-2EA7-0A27-404FDFD33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FE80F-7E07-D715-AAE5-713B8CE28A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8D720-C066-C277-BE1A-62B5E206E613}"/>
              </a:ext>
            </a:extLst>
          </p:cNvPr>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Discuss different countermeasures to Race Conditions.</a:t>
            </a:r>
          </a:p>
          <a:p>
            <a:endParaRPr lang="en-AU" dirty="0"/>
          </a:p>
        </p:txBody>
      </p:sp>
      <p:sp>
        <p:nvSpPr>
          <p:cNvPr id="4" name="Slide Number Placeholder 3">
            <a:extLst>
              <a:ext uri="{FF2B5EF4-FFF2-40B4-BE49-F238E27FC236}">
                <a16:creationId xmlns:a16="http://schemas.microsoft.com/office/drawing/2014/main" id="{65565260-ECA1-E90C-1C28-E34530CFA830}"/>
              </a:ext>
            </a:extLst>
          </p:cNvPr>
          <p:cNvSpPr>
            <a:spLocks noGrp="1"/>
          </p:cNvSpPr>
          <p:nvPr>
            <p:ph type="sldNum" sz="quarter" idx="5"/>
          </p:nvPr>
        </p:nvSpPr>
        <p:spPr/>
        <p:txBody>
          <a:bodyPr/>
          <a:lstStyle/>
          <a:p>
            <a:fld id="{B07158C4-A119-4B78-9DE8-A50001BC31DC}" type="slidenum">
              <a:rPr lang="en-AU" smtClean="0"/>
              <a:pPr/>
              <a:t>50</a:t>
            </a:fld>
            <a:endParaRPr lang="en-AU"/>
          </a:p>
        </p:txBody>
      </p:sp>
    </p:spTree>
    <p:extLst>
      <p:ext uri="{BB962C8B-B14F-4D97-AF65-F5344CB8AC3E}">
        <p14:creationId xmlns:p14="http://schemas.microsoft.com/office/powerpoint/2010/main" val="613973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F003F-975F-43E8-2193-F43064D90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1388E-05BC-70DD-3F1B-108E16E26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9E19F-B6A0-2456-59DF-C7295F2F99C0}"/>
              </a:ext>
            </a:extLst>
          </p:cNvPr>
          <p:cNvSpPr>
            <a:spLocks noGrp="1"/>
          </p:cNvSpPr>
          <p:nvPr>
            <p:ph type="body" idx="1"/>
          </p:nvPr>
        </p:nvSpPr>
        <p:spPr/>
        <p:txBody>
          <a:bodyPr/>
          <a:lstStyle/>
          <a:p>
            <a:r>
              <a:rPr lang="en-AU" dirty="0"/>
              <a:t>Explain invalid forward and redirects focusing on how they make a malicious link look safe</a:t>
            </a:r>
          </a:p>
        </p:txBody>
      </p:sp>
      <p:sp>
        <p:nvSpPr>
          <p:cNvPr id="4" name="Slide Number Placeholder 3">
            <a:extLst>
              <a:ext uri="{FF2B5EF4-FFF2-40B4-BE49-F238E27FC236}">
                <a16:creationId xmlns:a16="http://schemas.microsoft.com/office/drawing/2014/main" id="{9D7BE1FA-2F2F-51A3-582D-059033B5BF0A}"/>
              </a:ext>
            </a:extLst>
          </p:cNvPr>
          <p:cNvSpPr>
            <a:spLocks noGrp="1"/>
          </p:cNvSpPr>
          <p:nvPr>
            <p:ph type="sldNum" sz="quarter" idx="5"/>
          </p:nvPr>
        </p:nvSpPr>
        <p:spPr/>
        <p:txBody>
          <a:bodyPr/>
          <a:lstStyle/>
          <a:p>
            <a:fld id="{B07158C4-A119-4B78-9DE8-A50001BC31DC}" type="slidenum">
              <a:rPr lang="en-AU" smtClean="0"/>
              <a:pPr/>
              <a:t>51</a:t>
            </a:fld>
            <a:endParaRPr lang="en-AU"/>
          </a:p>
        </p:txBody>
      </p:sp>
    </p:spTree>
    <p:extLst>
      <p:ext uri="{BB962C8B-B14F-4D97-AF65-F5344CB8AC3E}">
        <p14:creationId xmlns:p14="http://schemas.microsoft.com/office/powerpoint/2010/main" val="632929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357F-6C68-E609-E833-CBF5F6BE6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AF6E2-AFA9-746B-A81C-4F63C6D01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54464-4968-2A28-047A-902225D9690F}"/>
              </a:ext>
            </a:extLst>
          </p:cNvPr>
          <p:cNvSpPr>
            <a:spLocks noGrp="1"/>
          </p:cNvSpPr>
          <p:nvPr>
            <p:ph type="body" idx="1"/>
          </p:nvPr>
        </p:nvSpPr>
        <p:spPr/>
        <p:txBody>
          <a:bodyPr/>
          <a:lstStyle/>
          <a:p>
            <a:r>
              <a:rPr lang="en-AU" dirty="0"/>
              <a:t>Explain how an unvalidated URL redirect can be easily exploited</a:t>
            </a:r>
          </a:p>
        </p:txBody>
      </p:sp>
      <p:sp>
        <p:nvSpPr>
          <p:cNvPr id="4" name="Slide Number Placeholder 3">
            <a:extLst>
              <a:ext uri="{FF2B5EF4-FFF2-40B4-BE49-F238E27FC236}">
                <a16:creationId xmlns:a16="http://schemas.microsoft.com/office/drawing/2014/main" id="{B139678A-7C89-3CE6-63D1-29C0774AF738}"/>
              </a:ext>
            </a:extLst>
          </p:cNvPr>
          <p:cNvSpPr>
            <a:spLocks noGrp="1"/>
          </p:cNvSpPr>
          <p:nvPr>
            <p:ph type="sldNum" sz="quarter" idx="5"/>
          </p:nvPr>
        </p:nvSpPr>
        <p:spPr/>
        <p:txBody>
          <a:bodyPr/>
          <a:lstStyle/>
          <a:p>
            <a:fld id="{B07158C4-A119-4B78-9DE8-A50001BC31DC}" type="slidenum">
              <a:rPr lang="en-AU" smtClean="0"/>
              <a:pPr/>
              <a:t>52</a:t>
            </a:fld>
            <a:endParaRPr lang="en-AU"/>
          </a:p>
        </p:txBody>
      </p:sp>
    </p:spTree>
    <p:extLst>
      <p:ext uri="{BB962C8B-B14F-4D97-AF65-F5344CB8AC3E}">
        <p14:creationId xmlns:p14="http://schemas.microsoft.com/office/powerpoint/2010/main" val="2750498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57EFA-F5BC-24D7-84A6-38FBB6512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F696E-8311-6C0F-EB2C-70DCF571F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04447-4BE6-D52D-3089-E0D195FD8C59}"/>
              </a:ext>
            </a:extLst>
          </p:cNvPr>
          <p:cNvSpPr>
            <a:spLocks noGrp="1"/>
          </p:cNvSpPr>
          <p:nvPr>
            <p:ph type="body" idx="1"/>
          </p:nvPr>
        </p:nvSpPr>
        <p:spPr/>
        <p:txBody>
          <a:bodyPr/>
          <a:lstStyle/>
          <a:p>
            <a:r>
              <a:rPr lang="en-AU" dirty="0"/>
              <a:t>Discuss invalid forwarding and redirect countermeasures</a:t>
            </a:r>
          </a:p>
        </p:txBody>
      </p:sp>
      <p:sp>
        <p:nvSpPr>
          <p:cNvPr id="4" name="Slide Number Placeholder 3">
            <a:extLst>
              <a:ext uri="{FF2B5EF4-FFF2-40B4-BE49-F238E27FC236}">
                <a16:creationId xmlns:a16="http://schemas.microsoft.com/office/drawing/2014/main" id="{54DB2093-90FA-5D97-6B51-2C592C4E4BF8}"/>
              </a:ext>
            </a:extLst>
          </p:cNvPr>
          <p:cNvSpPr>
            <a:spLocks noGrp="1"/>
          </p:cNvSpPr>
          <p:nvPr>
            <p:ph type="sldNum" sz="quarter" idx="5"/>
          </p:nvPr>
        </p:nvSpPr>
        <p:spPr/>
        <p:txBody>
          <a:bodyPr/>
          <a:lstStyle/>
          <a:p>
            <a:fld id="{B07158C4-A119-4B78-9DE8-A50001BC31DC}" type="slidenum">
              <a:rPr lang="en-AU" smtClean="0"/>
              <a:pPr/>
              <a:t>53</a:t>
            </a:fld>
            <a:endParaRPr lang="en-AU"/>
          </a:p>
        </p:txBody>
      </p:sp>
    </p:spTree>
    <p:extLst>
      <p:ext uri="{BB962C8B-B14F-4D97-AF65-F5344CB8AC3E}">
        <p14:creationId xmlns:p14="http://schemas.microsoft.com/office/powerpoint/2010/main" val="2311725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7D422-EDB4-DC0D-0B68-FCD8BCD7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2B73D-D431-DC6F-311B-0A907FEDD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C738F-945C-64CE-72C9-16DBFAB8D3A3}"/>
              </a:ext>
            </a:extLst>
          </p:cNvPr>
          <p:cNvSpPr>
            <a:spLocks noGrp="1"/>
          </p:cNvSpPr>
          <p:nvPr>
            <p:ph type="body" idx="1"/>
          </p:nvPr>
        </p:nvSpPr>
        <p:spPr/>
        <p:txBody>
          <a:bodyPr/>
          <a:lstStyle/>
          <a:p>
            <a:r>
              <a:rPr lang="en-AU" dirty="0"/>
              <a:t>Explain what side-channel attacks are.</a:t>
            </a:r>
          </a:p>
        </p:txBody>
      </p:sp>
      <p:sp>
        <p:nvSpPr>
          <p:cNvPr id="4" name="Slide Number Placeholder 3">
            <a:extLst>
              <a:ext uri="{FF2B5EF4-FFF2-40B4-BE49-F238E27FC236}">
                <a16:creationId xmlns:a16="http://schemas.microsoft.com/office/drawing/2014/main" id="{83AE4EBC-ABB0-7131-71C0-8D5FF3212FCB}"/>
              </a:ext>
            </a:extLst>
          </p:cNvPr>
          <p:cNvSpPr>
            <a:spLocks noGrp="1"/>
          </p:cNvSpPr>
          <p:nvPr>
            <p:ph type="sldNum" sz="quarter" idx="5"/>
          </p:nvPr>
        </p:nvSpPr>
        <p:spPr/>
        <p:txBody>
          <a:bodyPr/>
          <a:lstStyle/>
          <a:p>
            <a:fld id="{B07158C4-A119-4B78-9DE8-A50001BC31DC}" type="slidenum">
              <a:rPr lang="en-AU" smtClean="0"/>
              <a:pPr/>
              <a:t>54</a:t>
            </a:fld>
            <a:endParaRPr lang="en-AU"/>
          </a:p>
        </p:txBody>
      </p:sp>
    </p:spTree>
    <p:extLst>
      <p:ext uri="{BB962C8B-B14F-4D97-AF65-F5344CB8AC3E}">
        <p14:creationId xmlns:p14="http://schemas.microsoft.com/office/powerpoint/2010/main" val="1020008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55</a:t>
            </a:fld>
            <a:endParaRPr lang="en-AU"/>
          </a:p>
        </p:txBody>
      </p:sp>
    </p:spTree>
    <p:extLst>
      <p:ext uri="{BB962C8B-B14F-4D97-AF65-F5344CB8AC3E}">
        <p14:creationId xmlns:p14="http://schemas.microsoft.com/office/powerpoint/2010/main" val="1049363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Explain side channel countermeasures</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56</a:t>
            </a:fld>
            <a:endParaRPr lang="en-AU"/>
          </a:p>
        </p:txBody>
      </p:sp>
    </p:spTree>
    <p:extLst>
      <p:ext uri="{BB962C8B-B14F-4D97-AF65-F5344CB8AC3E}">
        <p14:creationId xmlns:p14="http://schemas.microsoft.com/office/powerpoint/2010/main" val="2866104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cs typeface="Calibri"/>
              </a:rPr>
              <a:t>Overview the learning intentions and success criteria for the session</a:t>
            </a:r>
          </a:p>
        </p:txBody>
      </p:sp>
      <p:sp>
        <p:nvSpPr>
          <p:cNvPr id="4" name="Slide Number Placeholder 3"/>
          <p:cNvSpPr>
            <a:spLocks noGrp="1"/>
          </p:cNvSpPr>
          <p:nvPr>
            <p:ph type="sldNum" sz="quarter" idx="5"/>
          </p:nvPr>
        </p:nvSpPr>
        <p:spPr/>
        <p:txBody>
          <a:bodyPr/>
          <a:lstStyle/>
          <a:p>
            <a:fld id="{D09C5488-DD16-4714-9519-7BE21BA11D4E}" type="slidenum">
              <a:rPr lang="en-AU" smtClean="0"/>
              <a:t>9</a:t>
            </a:fld>
            <a:endParaRPr lang="en-AU"/>
          </a:p>
        </p:txBody>
      </p:sp>
    </p:spTree>
    <p:extLst>
      <p:ext uri="{BB962C8B-B14F-4D97-AF65-F5344CB8AC3E}">
        <p14:creationId xmlns:p14="http://schemas.microsoft.com/office/powerpoint/2010/main" val="2937043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9A4E8-4621-4E69-8622-5BE020346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731205-DE61-3723-3592-30CF0F410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2CACA-FB71-1ED6-B99E-B9B6A4B3F51E}"/>
              </a:ext>
            </a:extLst>
          </p:cNvPr>
          <p:cNvSpPr>
            <a:spLocks noGrp="1"/>
          </p:cNvSpPr>
          <p:nvPr>
            <p:ph type="body" idx="1"/>
          </p:nvPr>
        </p:nvSpPr>
        <p:spPr/>
        <p:txBody>
          <a:bodyPr/>
          <a:lstStyle/>
          <a:p>
            <a:r>
              <a:rPr lang="en-AU" dirty="0"/>
              <a:t>Explain the vulnerability and the architecture of session persistence and cookie theft. </a:t>
            </a:r>
          </a:p>
        </p:txBody>
      </p:sp>
      <p:sp>
        <p:nvSpPr>
          <p:cNvPr id="4" name="Slide Number Placeholder 3">
            <a:extLst>
              <a:ext uri="{FF2B5EF4-FFF2-40B4-BE49-F238E27FC236}">
                <a16:creationId xmlns:a16="http://schemas.microsoft.com/office/drawing/2014/main" id="{56070E43-836F-65EF-DA81-BC9A2E11DBCE}"/>
              </a:ext>
            </a:extLst>
          </p:cNvPr>
          <p:cNvSpPr>
            <a:spLocks noGrp="1"/>
          </p:cNvSpPr>
          <p:nvPr>
            <p:ph type="sldNum" sz="quarter" idx="5"/>
          </p:nvPr>
        </p:nvSpPr>
        <p:spPr/>
        <p:txBody>
          <a:bodyPr/>
          <a:lstStyle/>
          <a:p>
            <a:fld id="{B07158C4-A119-4B78-9DE8-A50001BC31DC}" type="slidenum">
              <a:rPr lang="en-AU" smtClean="0"/>
              <a:pPr/>
              <a:t>57</a:t>
            </a:fld>
            <a:endParaRPr lang="en-AU"/>
          </a:p>
        </p:txBody>
      </p:sp>
    </p:spTree>
    <p:extLst>
      <p:ext uri="{BB962C8B-B14F-4D97-AF65-F5344CB8AC3E}">
        <p14:creationId xmlns:p14="http://schemas.microsoft.com/office/powerpoint/2010/main" val="2215070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C675D-2A9A-DEA3-88F3-9AAEB1D00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65AD3-1967-5542-C309-5315ECA65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7E49C-F006-70E5-D740-3D9328869128}"/>
              </a:ext>
            </a:extLst>
          </p:cNvPr>
          <p:cNvSpPr>
            <a:spLocks noGrp="1"/>
          </p:cNvSpPr>
          <p:nvPr>
            <p:ph type="body" idx="1"/>
          </p:nvPr>
        </p:nvSpPr>
        <p:spPr/>
        <p:txBody>
          <a:bodyPr/>
          <a:lstStyle/>
          <a:p>
            <a:r>
              <a:rPr lang="en-AU" dirty="0"/>
              <a:t>Discuss broken session countermeasures.</a:t>
            </a:r>
          </a:p>
        </p:txBody>
      </p:sp>
      <p:sp>
        <p:nvSpPr>
          <p:cNvPr id="4" name="Slide Number Placeholder 3">
            <a:extLst>
              <a:ext uri="{FF2B5EF4-FFF2-40B4-BE49-F238E27FC236}">
                <a16:creationId xmlns:a16="http://schemas.microsoft.com/office/drawing/2014/main" id="{80696C3B-E69C-086B-D16C-B874858C8EC2}"/>
              </a:ext>
            </a:extLst>
          </p:cNvPr>
          <p:cNvSpPr>
            <a:spLocks noGrp="1"/>
          </p:cNvSpPr>
          <p:nvPr>
            <p:ph type="sldNum" sz="quarter" idx="5"/>
          </p:nvPr>
        </p:nvSpPr>
        <p:spPr/>
        <p:txBody>
          <a:bodyPr/>
          <a:lstStyle/>
          <a:p>
            <a:fld id="{B07158C4-A119-4B78-9DE8-A50001BC31DC}" type="slidenum">
              <a:rPr lang="en-AU" smtClean="0"/>
              <a:pPr/>
              <a:t>58</a:t>
            </a:fld>
            <a:endParaRPr lang="en-AU"/>
          </a:p>
        </p:txBody>
      </p:sp>
    </p:spTree>
    <p:extLst>
      <p:ext uri="{BB962C8B-B14F-4D97-AF65-F5344CB8AC3E}">
        <p14:creationId xmlns:p14="http://schemas.microsoft.com/office/powerpoint/2010/main" val="755662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Explain side channel countermeasures</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59</a:t>
            </a:fld>
            <a:endParaRPr lang="en-AU"/>
          </a:p>
        </p:txBody>
      </p:sp>
    </p:spTree>
    <p:extLst>
      <p:ext uri="{BB962C8B-B14F-4D97-AF65-F5344CB8AC3E}">
        <p14:creationId xmlns:p14="http://schemas.microsoft.com/office/powerpoint/2010/main" val="4256679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Explain side channel countermeasures</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60</a:t>
            </a:fld>
            <a:endParaRPr lang="en-AU"/>
          </a:p>
        </p:txBody>
      </p:sp>
    </p:spTree>
    <p:extLst>
      <p:ext uri="{BB962C8B-B14F-4D97-AF65-F5344CB8AC3E}">
        <p14:creationId xmlns:p14="http://schemas.microsoft.com/office/powerpoint/2010/main" val="604808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1DE68-E173-EF5E-ADBC-3D6F0A3B3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3F38A-0187-4092-99CF-D206DFE7A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3AD9A-F717-4E6B-9ED1-2222B6896B6C}"/>
              </a:ext>
            </a:extLst>
          </p:cNvPr>
          <p:cNvSpPr>
            <a:spLocks noGrp="1"/>
          </p:cNvSpPr>
          <p:nvPr>
            <p:ph type="body" idx="1"/>
          </p:nvPr>
        </p:nvSpPr>
        <p:spPr/>
        <p:txBody>
          <a:bodyPr/>
          <a:lstStyle/>
          <a:p>
            <a:r>
              <a:rPr lang="en-AU" b="1" dirty="0">
                <a:cs typeface="Calibri"/>
              </a:rPr>
              <a:t>Overview the learning intentions and success criteria for the session</a:t>
            </a:r>
          </a:p>
          <a:p>
            <a:endParaRPr lang="en-AU" b="1" dirty="0">
              <a:cs typeface="Calibri"/>
            </a:endParaRPr>
          </a:p>
        </p:txBody>
      </p:sp>
      <p:sp>
        <p:nvSpPr>
          <p:cNvPr id="4" name="Slide Number Placeholder 3">
            <a:extLst>
              <a:ext uri="{FF2B5EF4-FFF2-40B4-BE49-F238E27FC236}">
                <a16:creationId xmlns:a16="http://schemas.microsoft.com/office/drawing/2014/main" id="{4E0FB248-564F-17E2-459B-060CF4A5C911}"/>
              </a:ext>
            </a:extLst>
          </p:cNvPr>
          <p:cNvSpPr>
            <a:spLocks noGrp="1"/>
          </p:cNvSpPr>
          <p:nvPr>
            <p:ph type="sldNum" sz="quarter" idx="5"/>
          </p:nvPr>
        </p:nvSpPr>
        <p:spPr/>
        <p:txBody>
          <a:bodyPr/>
          <a:lstStyle/>
          <a:p>
            <a:fld id="{D09C5488-DD16-4714-9519-7BE21BA11D4E}" type="slidenum">
              <a:rPr lang="en-AU" smtClean="0"/>
              <a:t>62</a:t>
            </a:fld>
            <a:endParaRPr lang="en-AU"/>
          </a:p>
        </p:txBody>
      </p:sp>
    </p:spTree>
    <p:extLst>
      <p:ext uri="{BB962C8B-B14F-4D97-AF65-F5344CB8AC3E}">
        <p14:creationId xmlns:p14="http://schemas.microsoft.com/office/powerpoint/2010/main" val="4120725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4A151-8B9C-7EA9-5159-D499B30CF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CB2A3-368A-C08D-944E-BC75CD26A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5F0E5-0A6C-6633-B6A4-6CC644446D7D}"/>
              </a:ext>
            </a:extLst>
          </p:cNvPr>
          <p:cNvSpPr>
            <a:spLocks noGrp="1"/>
          </p:cNvSpPr>
          <p:nvPr>
            <p:ph type="body" idx="1"/>
          </p:nvPr>
        </p:nvSpPr>
        <p:spPr/>
        <p:txBody>
          <a:bodyPr/>
          <a:lstStyle/>
          <a:p>
            <a:r>
              <a:rPr lang="en-AU" dirty="0"/>
              <a:t>Explain broken authentication and the architecture of brute forcing/dictionary attacks</a:t>
            </a:r>
          </a:p>
        </p:txBody>
      </p:sp>
      <p:sp>
        <p:nvSpPr>
          <p:cNvPr id="4" name="Slide Number Placeholder 3">
            <a:extLst>
              <a:ext uri="{FF2B5EF4-FFF2-40B4-BE49-F238E27FC236}">
                <a16:creationId xmlns:a16="http://schemas.microsoft.com/office/drawing/2014/main" id="{7D0135D6-DA5C-17CB-4BE9-59ED4E03F083}"/>
              </a:ext>
            </a:extLst>
          </p:cNvPr>
          <p:cNvSpPr>
            <a:spLocks noGrp="1"/>
          </p:cNvSpPr>
          <p:nvPr>
            <p:ph type="sldNum" sz="quarter" idx="5"/>
          </p:nvPr>
        </p:nvSpPr>
        <p:spPr/>
        <p:txBody>
          <a:bodyPr/>
          <a:lstStyle/>
          <a:p>
            <a:fld id="{B07158C4-A119-4B78-9DE8-A50001BC31DC}" type="slidenum">
              <a:rPr lang="en-AU" smtClean="0"/>
              <a:pPr/>
              <a:t>63</a:t>
            </a:fld>
            <a:endParaRPr lang="en-AU"/>
          </a:p>
        </p:txBody>
      </p:sp>
    </p:spTree>
    <p:extLst>
      <p:ext uri="{BB962C8B-B14F-4D97-AF65-F5344CB8AC3E}">
        <p14:creationId xmlns:p14="http://schemas.microsoft.com/office/powerpoint/2010/main" val="2292656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Discuss counter measures for broken authentication.</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64</a:t>
            </a:fld>
            <a:endParaRPr lang="en-AU"/>
          </a:p>
        </p:txBody>
      </p:sp>
    </p:spTree>
    <p:extLst>
      <p:ext uri="{BB962C8B-B14F-4D97-AF65-F5344CB8AC3E}">
        <p14:creationId xmlns:p14="http://schemas.microsoft.com/office/powerpoint/2010/main" val="43189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65</a:t>
            </a:fld>
            <a:endParaRPr lang="en-AU"/>
          </a:p>
        </p:txBody>
      </p:sp>
    </p:spTree>
    <p:extLst>
      <p:ext uri="{BB962C8B-B14F-4D97-AF65-F5344CB8AC3E}">
        <p14:creationId xmlns:p14="http://schemas.microsoft.com/office/powerpoint/2010/main" val="3830279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66</a:t>
            </a:fld>
            <a:endParaRPr lang="en-AU"/>
          </a:p>
        </p:txBody>
      </p:sp>
    </p:spTree>
    <p:extLst>
      <p:ext uri="{BB962C8B-B14F-4D97-AF65-F5344CB8AC3E}">
        <p14:creationId xmlns:p14="http://schemas.microsoft.com/office/powerpoint/2010/main" val="94616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67</a:t>
            </a:fld>
            <a:endParaRPr lang="en-AU"/>
          </a:p>
        </p:txBody>
      </p:sp>
    </p:spTree>
    <p:extLst>
      <p:ext uri="{BB962C8B-B14F-4D97-AF65-F5344CB8AC3E}">
        <p14:creationId xmlns:p14="http://schemas.microsoft.com/office/powerpoint/2010/main" val="3239686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perfect general IDE for all Software Engineering Tasks. Some teachers will have skills and experience in C++ or C# and or </a:t>
            </a:r>
            <a:r>
              <a:rPr lang="en-US" dirty="0" err="1"/>
              <a:t>specialised</a:t>
            </a:r>
            <a:r>
              <a:rPr lang="en-US" dirty="0"/>
              <a:t> IDE’s and they are encouraged to use those IDE’s. This session is for teachers who are looking for a simplified IDE that can meet all Syllabus requirements and reduce the cognitive load of learning interfaces.</a:t>
            </a:r>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10</a:t>
            </a:fld>
            <a:endParaRPr lang="en-AU"/>
          </a:p>
        </p:txBody>
      </p:sp>
    </p:spTree>
    <p:extLst>
      <p:ext uri="{BB962C8B-B14F-4D97-AF65-F5344CB8AC3E}">
        <p14:creationId xmlns:p14="http://schemas.microsoft.com/office/powerpoint/2010/main" val="41794389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68</a:t>
            </a:fld>
            <a:endParaRPr lang="en-AU"/>
          </a:p>
        </p:txBody>
      </p:sp>
    </p:spTree>
    <p:extLst>
      <p:ext uri="{BB962C8B-B14F-4D97-AF65-F5344CB8AC3E}">
        <p14:creationId xmlns:p14="http://schemas.microsoft.com/office/powerpoint/2010/main" val="11052667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69</a:t>
            </a:fld>
            <a:endParaRPr lang="en-AU"/>
          </a:p>
        </p:txBody>
      </p:sp>
    </p:spTree>
    <p:extLst>
      <p:ext uri="{BB962C8B-B14F-4D97-AF65-F5344CB8AC3E}">
        <p14:creationId xmlns:p14="http://schemas.microsoft.com/office/powerpoint/2010/main" val="1181295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70</a:t>
            </a:fld>
            <a:endParaRPr lang="en-AU"/>
          </a:p>
        </p:txBody>
      </p:sp>
    </p:spTree>
    <p:extLst>
      <p:ext uri="{BB962C8B-B14F-4D97-AF65-F5344CB8AC3E}">
        <p14:creationId xmlns:p14="http://schemas.microsoft.com/office/powerpoint/2010/main" val="3098806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71</a:t>
            </a:fld>
            <a:endParaRPr lang="en-AU"/>
          </a:p>
        </p:txBody>
      </p:sp>
    </p:spTree>
    <p:extLst>
      <p:ext uri="{BB962C8B-B14F-4D97-AF65-F5344CB8AC3E}">
        <p14:creationId xmlns:p14="http://schemas.microsoft.com/office/powerpoint/2010/main" val="40468278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72</a:t>
            </a:fld>
            <a:endParaRPr lang="en-AU"/>
          </a:p>
        </p:txBody>
      </p:sp>
    </p:spTree>
    <p:extLst>
      <p:ext uri="{BB962C8B-B14F-4D97-AF65-F5344CB8AC3E}">
        <p14:creationId xmlns:p14="http://schemas.microsoft.com/office/powerpoint/2010/main" val="101854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how profiles work, and participants will create a new Python Flask specific profile</a:t>
            </a:r>
          </a:p>
        </p:txBody>
      </p:sp>
      <p:sp>
        <p:nvSpPr>
          <p:cNvPr id="4" name="Slide Number Placeholder 3"/>
          <p:cNvSpPr>
            <a:spLocks noGrp="1"/>
          </p:cNvSpPr>
          <p:nvPr>
            <p:ph type="sldNum" sz="quarter" idx="5"/>
          </p:nvPr>
        </p:nvSpPr>
        <p:spPr/>
        <p:txBody>
          <a:bodyPr/>
          <a:lstStyle/>
          <a:p>
            <a:fld id="{B07158C4-A119-4B78-9DE8-A50001BC31DC}" type="slidenum">
              <a:rPr lang="en-AU" smtClean="0"/>
              <a:pPr/>
              <a:t>11</a:t>
            </a:fld>
            <a:endParaRPr lang="en-AU"/>
          </a:p>
        </p:txBody>
      </p:sp>
    </p:spTree>
    <p:extLst>
      <p:ext uri="{BB962C8B-B14F-4D97-AF65-F5344CB8AC3E}">
        <p14:creationId xmlns:p14="http://schemas.microsoft.com/office/powerpoint/2010/main" val="73689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services and features of these key Python </a:t>
            </a:r>
            <a:r>
              <a:rPr lang="en-AU" dirty="0" err="1"/>
              <a:t>VSCode</a:t>
            </a:r>
            <a:r>
              <a:rPr lang="en-AU" dirty="0"/>
              <a:t> Extensions</a:t>
            </a:r>
          </a:p>
        </p:txBody>
      </p:sp>
      <p:sp>
        <p:nvSpPr>
          <p:cNvPr id="4" name="Slide Number Placeholder 3"/>
          <p:cNvSpPr>
            <a:spLocks noGrp="1"/>
          </p:cNvSpPr>
          <p:nvPr>
            <p:ph type="sldNum" sz="quarter" idx="5"/>
          </p:nvPr>
        </p:nvSpPr>
        <p:spPr/>
        <p:txBody>
          <a:bodyPr/>
          <a:lstStyle/>
          <a:p>
            <a:fld id="{B07158C4-A119-4B78-9DE8-A50001BC31DC}" type="slidenum">
              <a:rPr lang="en-AU" smtClean="0"/>
              <a:pPr/>
              <a:t>12</a:t>
            </a:fld>
            <a:endParaRPr lang="en-AU"/>
          </a:p>
        </p:txBody>
      </p:sp>
    </p:spTree>
    <p:extLst>
      <p:ext uri="{BB962C8B-B14F-4D97-AF65-F5344CB8AC3E}">
        <p14:creationId xmlns:p14="http://schemas.microsoft.com/office/powerpoint/2010/main" val="3421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how the auto-configuration of </a:t>
            </a:r>
            <a:r>
              <a:rPr lang="en-AU" dirty="0" err="1"/>
              <a:t>VSCode</a:t>
            </a:r>
            <a:r>
              <a:rPr lang="en-AU" dirty="0"/>
              <a:t> and </a:t>
            </a:r>
            <a:r>
              <a:rPr lang="en-AU" dirty="0" err="1"/>
              <a:t>Codespaces</a:t>
            </a:r>
            <a:r>
              <a:rPr lang="en-AU" dirty="0"/>
              <a:t> can improve the experience of first-time coders in </a:t>
            </a:r>
            <a:r>
              <a:rPr lang="en-AU" dirty="0" err="1"/>
              <a:t>VSCode</a:t>
            </a:r>
            <a:r>
              <a:rPr lang="en-AU" dirty="0"/>
              <a:t>.</a:t>
            </a:r>
          </a:p>
        </p:txBody>
      </p:sp>
      <p:sp>
        <p:nvSpPr>
          <p:cNvPr id="4" name="Slide Number Placeholder 3"/>
          <p:cNvSpPr>
            <a:spLocks noGrp="1"/>
          </p:cNvSpPr>
          <p:nvPr>
            <p:ph type="sldNum" sz="quarter" idx="5"/>
          </p:nvPr>
        </p:nvSpPr>
        <p:spPr/>
        <p:txBody>
          <a:bodyPr/>
          <a:lstStyle/>
          <a:p>
            <a:fld id="{B07158C4-A119-4B78-9DE8-A50001BC31DC}" type="slidenum">
              <a:rPr lang="en-AU" smtClean="0"/>
              <a:pPr/>
              <a:t>13</a:t>
            </a:fld>
            <a:endParaRPr lang="en-AU"/>
          </a:p>
        </p:txBody>
      </p:sp>
    </p:spTree>
    <p:extLst>
      <p:ext uri="{BB962C8B-B14F-4D97-AF65-F5344CB8AC3E}">
        <p14:creationId xmlns:p14="http://schemas.microsoft.com/office/powerpoint/2010/main" val="320857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A17B1F9-1883-FB0F-19DA-8B4A4053535B}"/>
              </a:ext>
            </a:extLst>
          </p:cNvPr>
          <p:cNvSpPr/>
          <p:nvPr userDrawn="1"/>
        </p:nvSpPr>
        <p:spPr>
          <a:xfrm>
            <a:off x="7128000" y="0"/>
            <a:ext cx="5064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6E6ACE4A-E374-4533-BE29-9C2AA078581F}"/>
              </a:ext>
              <a:ext uri="{C183D7F6-B498-43B3-948B-1728B52AA6E4}">
                <adec:decorative xmlns:adec="http://schemas.microsoft.com/office/drawing/2017/decorative" val="1"/>
              </a:ext>
            </a:extLst>
          </p:cNvPr>
          <p:cNvSpPr/>
          <p:nvPr userDrawn="1"/>
        </p:nvSpPr>
        <p:spPr>
          <a:xfrm>
            <a:off x="0" y="0"/>
            <a:ext cx="712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latin typeface="Public Sans" pitchFamily="2" charset="0"/>
            </a:endParaRPr>
          </a:p>
        </p:txBody>
      </p:sp>
      <p:cxnSp>
        <p:nvCxnSpPr>
          <p:cNvPr id="8" name="Straight Connector 7">
            <a:extLst>
              <a:ext uri="{FF2B5EF4-FFF2-40B4-BE49-F238E27FC236}">
                <a16:creationId xmlns:a16="http://schemas.microsoft.com/office/drawing/2014/main" id="{1379E5D7-4594-7BEA-DCDE-7C07259A2A00}"/>
              </a:ext>
              <a:ext uri="{C183D7F6-B498-43B3-948B-1728B52AA6E4}">
                <adec:decorative xmlns:adec="http://schemas.microsoft.com/office/drawing/2017/decorative" val="1"/>
              </a:ext>
            </a:extLst>
          </p:cNvPr>
          <p:cNvCxnSpPr>
            <a:cxnSpLocks/>
          </p:cNvCxnSpPr>
          <p:nvPr userDrawn="1"/>
        </p:nvCxnSpPr>
        <p:spPr>
          <a:xfrm>
            <a:off x="360000" y="360000"/>
            <a:ext cx="0" cy="619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6313123-38FC-0AA8-8313-B587FAEA9FAB}"/>
              </a:ext>
            </a:extLst>
          </p:cNvPr>
          <p:cNvSpPr>
            <a:spLocks noGrp="1"/>
          </p:cNvSpPr>
          <p:nvPr>
            <p:ph type="ctrTitle" hasCustomPrompt="1"/>
          </p:nvPr>
        </p:nvSpPr>
        <p:spPr>
          <a:xfrm>
            <a:off x="539999" y="2240968"/>
            <a:ext cx="6255979" cy="2033997"/>
          </a:xfrm>
          <a:ln>
            <a:noFill/>
          </a:ln>
        </p:spPr>
        <p:txBody>
          <a:bodyPr anchor="b">
            <a:noAutofit/>
          </a:bodyPr>
          <a:lstStyle>
            <a:lvl1pPr algn="l">
              <a:lnSpc>
                <a:spcPct val="100000"/>
              </a:lnSpc>
              <a:defRPr sz="4800">
                <a:solidFill>
                  <a:schemeClr val="bg1"/>
                </a:solidFill>
                <a:latin typeface="Arial" panose="020B0604020202020204" pitchFamily="34" charset="0"/>
                <a:cs typeface="Arial" panose="020B0604020202020204" pitchFamily="34" charset="0"/>
              </a:defRPr>
            </a:lvl1pPr>
          </a:lstStyle>
          <a:p>
            <a:r>
              <a:rPr lang="en-US" dirty="0"/>
              <a:t>Learning sequence/lesson/ activity title</a:t>
            </a:r>
          </a:p>
        </p:txBody>
      </p:sp>
      <p:sp>
        <p:nvSpPr>
          <p:cNvPr id="11" name="Text Placeholder 10">
            <a:extLst>
              <a:ext uri="{FF2B5EF4-FFF2-40B4-BE49-F238E27FC236}">
                <a16:creationId xmlns:a16="http://schemas.microsoft.com/office/drawing/2014/main" id="{1ECD7A7F-13F8-9E9F-94FF-03D42EEEF0A8}"/>
              </a:ext>
            </a:extLst>
          </p:cNvPr>
          <p:cNvSpPr>
            <a:spLocks noGrp="1"/>
          </p:cNvSpPr>
          <p:nvPr>
            <p:ph type="body" sz="quarter" idx="10" hasCustomPrompt="1"/>
          </p:nvPr>
        </p:nvSpPr>
        <p:spPr>
          <a:xfrm>
            <a:off x="539999" y="4385568"/>
            <a:ext cx="6255977" cy="426611"/>
          </a:xfrm>
        </p:spPr>
        <p:txBody>
          <a:bodyPr anchor="t">
            <a:noAutofit/>
          </a:bodyPr>
          <a:lstStyle>
            <a:lvl1pPr>
              <a:defRPr sz="2000">
                <a:solidFill>
                  <a:schemeClr val="accent4"/>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Stage</a:t>
            </a:r>
          </a:p>
        </p:txBody>
      </p:sp>
      <p:sp>
        <p:nvSpPr>
          <p:cNvPr id="12" name="Text Placeholder 14">
            <a:extLst>
              <a:ext uri="{FF2B5EF4-FFF2-40B4-BE49-F238E27FC236}">
                <a16:creationId xmlns:a16="http://schemas.microsoft.com/office/drawing/2014/main" id="{1F1B4A2E-693D-413E-6506-E51D3453E154}"/>
              </a:ext>
            </a:extLst>
          </p:cNvPr>
          <p:cNvSpPr>
            <a:spLocks noGrp="1"/>
          </p:cNvSpPr>
          <p:nvPr>
            <p:ph type="body" sz="quarter" idx="16" hasCustomPrompt="1"/>
          </p:nvPr>
        </p:nvSpPr>
        <p:spPr>
          <a:xfrm>
            <a:off x="540000" y="4925698"/>
            <a:ext cx="6255975" cy="360000"/>
          </a:xfrm>
        </p:spPr>
        <p:txBody>
          <a:bodyPr>
            <a:noAutofit/>
          </a:bodyPr>
          <a:lstStyle>
            <a:lvl1pPr>
              <a:spcAft>
                <a:spcPts val="0"/>
              </a:spcAft>
              <a:defRPr sz="1800" b="1">
                <a:solidFill>
                  <a:schemeClr val="bg1"/>
                </a:solidFill>
                <a:latin typeface="Arial" panose="020B0604020202020204" pitchFamily="34" charset="0"/>
                <a:cs typeface="Arial" panose="020B0604020202020204" pitchFamily="34" charset="0"/>
              </a:defRPr>
            </a:lvl1pPr>
            <a:lvl2pPr>
              <a:spcAft>
                <a:spcPts val="0"/>
              </a:spcAft>
              <a:defRPr sz="1800" b="0">
                <a:solidFill>
                  <a:schemeClr val="bg1"/>
                </a:solidFill>
                <a:latin typeface="+mj-lt"/>
              </a:defRPr>
            </a:lvl2pPr>
            <a:lvl3pPr marL="0" indent="0">
              <a:buNone/>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Module</a:t>
            </a:r>
          </a:p>
        </p:txBody>
      </p:sp>
      <p:sp>
        <p:nvSpPr>
          <p:cNvPr id="13" name="Text Placeholder 7">
            <a:extLst>
              <a:ext uri="{FF2B5EF4-FFF2-40B4-BE49-F238E27FC236}">
                <a16:creationId xmlns:a16="http://schemas.microsoft.com/office/drawing/2014/main" id="{0C245AE8-A9B0-AE21-616C-11D22901313C}"/>
              </a:ext>
            </a:extLst>
          </p:cNvPr>
          <p:cNvSpPr>
            <a:spLocks noGrp="1"/>
          </p:cNvSpPr>
          <p:nvPr>
            <p:ph type="body" sz="quarter" idx="14" hasCustomPrompt="1"/>
          </p:nvPr>
        </p:nvSpPr>
        <p:spPr>
          <a:xfrm>
            <a:off x="540000" y="5327998"/>
            <a:ext cx="6255971" cy="792000"/>
          </a:xfrm>
        </p:spPr>
        <p:txBody>
          <a:bodyPr/>
          <a:lstStyle>
            <a:lvl1pPr>
              <a:defRPr sz="1800">
                <a:solidFill>
                  <a:schemeClr val="bg1"/>
                </a:solidFill>
                <a:latin typeface="Arial" panose="020B0604020202020204" pitchFamily="34" charset="0"/>
                <a:cs typeface="Arial" panose="020B0604020202020204" pitchFamily="34" charset="0"/>
              </a:defRPr>
            </a:lvl1pPr>
          </a:lstStyle>
          <a:p>
            <a:pPr lvl="0"/>
            <a:r>
              <a:rPr lang="en-US" dirty="0"/>
              <a:t>Presenter name</a:t>
            </a:r>
            <a:endParaRPr lang="en-AU" dirty="0"/>
          </a:p>
        </p:txBody>
      </p:sp>
      <p:sp>
        <p:nvSpPr>
          <p:cNvPr id="15" name="Text Placeholder 14">
            <a:extLst>
              <a:ext uri="{FF2B5EF4-FFF2-40B4-BE49-F238E27FC236}">
                <a16:creationId xmlns:a16="http://schemas.microsoft.com/office/drawing/2014/main" id="{5C2AC99F-F6FA-4B77-DD09-207FFF07B242}"/>
              </a:ext>
            </a:extLst>
          </p:cNvPr>
          <p:cNvSpPr>
            <a:spLocks noGrp="1"/>
          </p:cNvSpPr>
          <p:nvPr>
            <p:ph type="body" sz="quarter" idx="15" hasCustomPrompt="1"/>
          </p:nvPr>
        </p:nvSpPr>
        <p:spPr>
          <a:xfrm>
            <a:off x="540000" y="6192000"/>
            <a:ext cx="6255975" cy="360000"/>
          </a:xfrm>
        </p:spPr>
        <p:txBody>
          <a:bodyPr anchor="b" anchorCtr="0">
            <a:noAutofit/>
          </a:bodyPr>
          <a:lstStyle>
            <a:lvl1pPr algn="l">
              <a:defRPr sz="1800" b="0">
                <a:solidFill>
                  <a:schemeClr val="bg1"/>
                </a:solidFill>
                <a:latin typeface="Arial" panose="020B0604020202020204" pitchFamily="34" charset="0"/>
                <a:cs typeface="Arial" panose="020B0604020202020204" pitchFamily="34" charset="0"/>
              </a:defRPr>
            </a:lvl1pPr>
            <a:lvl2pPr>
              <a:defRPr sz="1600">
                <a:solidFill>
                  <a:schemeClr val="bg1"/>
                </a:solidFill>
              </a:defRPr>
            </a:lvl2pPr>
            <a:lvl3pPr marL="0" indent="0">
              <a:buNone/>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 Month YYYY</a:t>
            </a:r>
          </a:p>
        </p:txBody>
      </p:sp>
      <p:pic>
        <p:nvPicPr>
          <p:cNvPr id="17" name="Picture 16">
            <a:extLst>
              <a:ext uri="{FF2B5EF4-FFF2-40B4-BE49-F238E27FC236}">
                <a16:creationId xmlns:a16="http://schemas.microsoft.com/office/drawing/2014/main" id="{1B2918F2-2A15-B218-B84D-C469AD3B60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135329" y="360000"/>
            <a:ext cx="660650" cy="715199"/>
          </a:xfrm>
          <a:prstGeom prst="rect">
            <a:avLst/>
          </a:prstGeom>
        </p:spPr>
      </p:pic>
      <p:sp>
        <p:nvSpPr>
          <p:cNvPr id="2" name="Picture Placeholder 4">
            <a:extLst>
              <a:ext uri="{FF2B5EF4-FFF2-40B4-BE49-F238E27FC236}">
                <a16:creationId xmlns:a16="http://schemas.microsoft.com/office/drawing/2014/main" id="{206B55C3-1914-D3B1-73B3-69F5509A4B69}"/>
              </a:ext>
              <a:ext uri="{C183D7F6-B498-43B3-948B-1728B52AA6E4}">
                <adec:decorative xmlns:adec="http://schemas.microsoft.com/office/drawing/2017/decorative" val="1"/>
              </a:ext>
            </a:extLst>
          </p:cNvPr>
          <p:cNvSpPr>
            <a:spLocks noGrp="1"/>
          </p:cNvSpPr>
          <p:nvPr>
            <p:ph type="pic" sz="quarter" idx="13"/>
          </p:nvPr>
        </p:nvSpPr>
        <p:spPr>
          <a:xfrm>
            <a:off x="7128000" y="0"/>
            <a:ext cx="5064000" cy="6858000"/>
          </a:xfrm>
        </p:spPr>
        <p:txBody>
          <a:bodyPr/>
          <a:lstStyle/>
          <a:p>
            <a:r>
              <a:rPr lang="en-US"/>
              <a:t>Click icon to add picture</a:t>
            </a:r>
            <a:endParaRPr lang="en-AU" dirty="0"/>
          </a:p>
        </p:txBody>
      </p:sp>
    </p:spTree>
    <p:extLst>
      <p:ext uri="{BB962C8B-B14F-4D97-AF65-F5344CB8AC3E}">
        <p14:creationId xmlns:p14="http://schemas.microsoft.com/office/powerpoint/2010/main" val="157840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C261660-AF47-818D-7C30-D254D989CACE}"/>
              </a:ext>
              <a:ext uri="{C183D7F6-B498-43B3-948B-1728B52AA6E4}">
                <adec:decorative xmlns:adec="http://schemas.microsoft.com/office/drawing/2017/decorative" val="1"/>
              </a:ext>
            </a:extLst>
          </p:cNvPr>
          <p:cNvCxnSpPr>
            <a:cxnSpLocks/>
          </p:cNvCxnSpPr>
          <p:nvPr userDrawn="1"/>
        </p:nvCxnSpPr>
        <p:spPr>
          <a:xfrm>
            <a:off x="360000" y="360000"/>
            <a:ext cx="0" cy="619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8AD8A72A-7327-BEF4-2507-0522B8614AE9}"/>
              </a:ext>
            </a:extLst>
          </p:cNvPr>
          <p:cNvSpPr>
            <a:spLocks noGrp="1"/>
          </p:cNvSpPr>
          <p:nvPr>
            <p:ph type="ctrTitle" hasCustomPrompt="1"/>
          </p:nvPr>
        </p:nvSpPr>
        <p:spPr>
          <a:xfrm>
            <a:off x="540000" y="4067881"/>
            <a:ext cx="11291998" cy="800681"/>
          </a:xfrm>
          <a:ln>
            <a:noFill/>
          </a:ln>
        </p:spPr>
        <p:txBody>
          <a:bodyPr anchor="t">
            <a:noAutofit/>
          </a:bodyPr>
          <a:lstStyle>
            <a:lvl1pPr algn="l">
              <a:lnSpc>
                <a:spcPct val="110000"/>
              </a:lnSpc>
              <a:defRPr sz="4800">
                <a:solidFill>
                  <a:schemeClr val="bg1"/>
                </a:solidFill>
                <a:latin typeface="Arial" panose="020B0604020202020204" pitchFamily="34" charset="0"/>
                <a:cs typeface="Arial" panose="020B0604020202020204" pitchFamily="34" charset="0"/>
              </a:defRPr>
            </a:lvl1pPr>
          </a:lstStyle>
          <a:p>
            <a:pPr>
              <a:lnSpc>
                <a:spcPct val="100000"/>
              </a:lnSpc>
            </a:pPr>
            <a:r>
              <a:rPr lang="en-AU" dirty="0"/>
              <a:t>Lesson title</a:t>
            </a:r>
          </a:p>
        </p:txBody>
      </p:sp>
      <p:sp>
        <p:nvSpPr>
          <p:cNvPr id="6" name="Oval 5">
            <a:extLst>
              <a:ext uri="{FF2B5EF4-FFF2-40B4-BE49-F238E27FC236}">
                <a16:creationId xmlns:a16="http://schemas.microsoft.com/office/drawing/2014/main" id="{5EBAE78F-1A35-0A2C-DBF4-48477CA8F3A7}"/>
              </a:ext>
            </a:extLst>
          </p:cNvPr>
          <p:cNvSpPr>
            <a:spLocks noGrp="1" noRot="1" noMove="1" noResize="1" noEditPoints="1" noAdjustHandles="1" noChangeArrowheads="1" noChangeShapeType="1"/>
          </p:cNvSpPr>
          <p:nvPr userDrawn="1"/>
        </p:nvSpPr>
        <p:spPr>
          <a:xfrm>
            <a:off x="11056620" y="289560"/>
            <a:ext cx="906780" cy="8006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1DE675F6-B3E6-7651-8B0E-50E39CE29B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71348" y="360000"/>
            <a:ext cx="660650" cy="715199"/>
          </a:xfrm>
          <a:prstGeom prst="rect">
            <a:avLst/>
          </a:prstGeom>
        </p:spPr>
      </p:pic>
    </p:spTree>
    <p:extLst>
      <p:ext uri="{BB962C8B-B14F-4D97-AF65-F5344CB8AC3E}">
        <p14:creationId xmlns:p14="http://schemas.microsoft.com/office/powerpoint/2010/main" val="286467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LIS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65CECD-C00D-4560-9C97-AE28A8535867}"/>
              </a:ext>
              <a:ext uri="{C183D7F6-B498-43B3-948B-1728B52AA6E4}">
                <adec:decorative xmlns:adec="http://schemas.microsoft.com/office/drawing/2017/decorative" val="1"/>
              </a:ext>
            </a:extLst>
          </p:cNvPr>
          <p:cNvSpPr/>
          <p:nvPr userDrawn="1"/>
        </p:nvSpPr>
        <p:spPr>
          <a:xfrm>
            <a:off x="0" y="1620000"/>
            <a:ext cx="12192000" cy="523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Picture Placeholder 4">
            <a:extLst>
              <a:ext uri="{FF2B5EF4-FFF2-40B4-BE49-F238E27FC236}">
                <a16:creationId xmlns:a16="http://schemas.microsoft.com/office/drawing/2014/main" id="{8AB6FE45-2247-43AE-AFB0-3C1EC574D8FA}"/>
              </a:ext>
              <a:ext uri="{C183D7F6-B498-43B3-948B-1728B52AA6E4}">
                <adec:decorative xmlns:adec="http://schemas.microsoft.com/office/drawing/2017/decorative" val="1"/>
              </a:ext>
            </a:extLst>
          </p:cNvPr>
          <p:cNvSpPr>
            <a:spLocks noGrp="1"/>
          </p:cNvSpPr>
          <p:nvPr>
            <p:ph type="pic" sz="quarter" idx="13"/>
          </p:nvPr>
        </p:nvSpPr>
        <p:spPr>
          <a:xfrm>
            <a:off x="359998" y="1909282"/>
            <a:ext cx="11483999" cy="4210718"/>
          </a:xfrm>
        </p:spPr>
        <p:txBody>
          <a:bodyPr/>
          <a:lstStyle/>
          <a:p>
            <a:r>
              <a:rPr lang="en-US"/>
              <a:t>Click icon to add picture</a:t>
            </a:r>
            <a:endParaRPr lang="en-AU" dirty="0"/>
          </a:p>
        </p:txBody>
      </p:sp>
      <p:sp>
        <p:nvSpPr>
          <p:cNvPr id="7" name="Slide Number Placeholder 6"/>
          <p:cNvSpPr>
            <a:spLocks noGrp="1"/>
          </p:cNvSpPr>
          <p:nvPr>
            <p:ph type="sldNum" sz="quarter" idx="12"/>
          </p:nvPr>
        </p:nvSpPr>
        <p:spPr/>
        <p:txBody>
          <a:bodyPr/>
          <a:lstStyle/>
          <a:p>
            <a:fld id="{10A01DC5-1685-4615-8240-15192985C6A2}" type="slidenum">
              <a:rPr lang="en-AU" smtClean="0"/>
              <a:t>‹#›</a:t>
            </a:fld>
            <a:endParaRPr lang="en-AU"/>
          </a:p>
        </p:txBody>
      </p:sp>
      <p:sp>
        <p:nvSpPr>
          <p:cNvPr id="10" name="Title 4">
            <a:extLst>
              <a:ext uri="{FF2B5EF4-FFF2-40B4-BE49-F238E27FC236}">
                <a16:creationId xmlns:a16="http://schemas.microsoft.com/office/drawing/2014/main" id="{4B69FB63-5913-44B0-9BCA-4B6E66CE48BF}"/>
              </a:ext>
            </a:extLst>
          </p:cNvPr>
          <p:cNvSpPr>
            <a:spLocks noGrp="1"/>
          </p:cNvSpPr>
          <p:nvPr>
            <p:ph type="title"/>
          </p:nvPr>
        </p:nvSpPr>
        <p:spPr>
          <a:xfrm>
            <a:off x="359998" y="360000"/>
            <a:ext cx="10260002" cy="522000"/>
          </a:xfrm>
        </p:spPr>
        <p:txBody>
          <a:bodyPr/>
          <a:lstStyle>
            <a:lvl1pPr>
              <a:defRPr>
                <a:solidFill>
                  <a:schemeClr val="accent1"/>
                </a:solidFill>
              </a:defRPr>
            </a:lvl1pPr>
          </a:lstStyle>
          <a:p>
            <a:r>
              <a:rPr lang="en-US"/>
              <a:t>Click to edit Master title style</a:t>
            </a:r>
            <a:endParaRPr lang="en-AU" dirty="0"/>
          </a:p>
        </p:txBody>
      </p:sp>
      <p:sp>
        <p:nvSpPr>
          <p:cNvPr id="11" name="Text Placeholder 10">
            <a:extLst>
              <a:ext uri="{FF2B5EF4-FFF2-40B4-BE49-F238E27FC236}">
                <a16:creationId xmlns:a16="http://schemas.microsoft.com/office/drawing/2014/main" id="{4A905C52-CF4B-447B-B93D-A86FD209402A}"/>
              </a:ext>
            </a:extLst>
          </p:cNvPr>
          <p:cNvSpPr>
            <a:spLocks noGrp="1"/>
          </p:cNvSpPr>
          <p:nvPr>
            <p:ph type="body" sz="quarter" idx="18" hasCustomPrompt="1"/>
          </p:nvPr>
        </p:nvSpPr>
        <p:spPr>
          <a:xfrm>
            <a:off x="360000" y="1016704"/>
            <a:ext cx="10080000"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2297222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A01DC5-1685-4615-8240-15192985C6A2}" type="slidenum">
              <a:rPr lang="en-AU" smtClean="0"/>
              <a:t>‹#›</a:t>
            </a:fld>
            <a:endParaRPr lang="en-AU"/>
          </a:p>
        </p:txBody>
      </p:sp>
      <p:sp>
        <p:nvSpPr>
          <p:cNvPr id="4" name="Title 3">
            <a:extLst>
              <a:ext uri="{FF2B5EF4-FFF2-40B4-BE49-F238E27FC236}">
                <a16:creationId xmlns:a16="http://schemas.microsoft.com/office/drawing/2014/main" id="{7CF8C2E4-E0FA-4F11-9270-098EDFE8B41D}"/>
              </a:ext>
            </a:extLst>
          </p:cNvPr>
          <p:cNvSpPr>
            <a:spLocks noGrp="1"/>
          </p:cNvSpPr>
          <p:nvPr>
            <p:ph type="title" hasCustomPrompt="1"/>
          </p:nvPr>
        </p:nvSpPr>
        <p:spPr>
          <a:xfrm>
            <a:off x="360000" y="360000"/>
            <a:ext cx="11484000" cy="545601"/>
          </a:xfrm>
        </p:spPr>
        <p:txBody>
          <a:bodyPr/>
          <a:lstStyle>
            <a:lvl1pPr>
              <a:defRPr>
                <a:solidFill>
                  <a:schemeClr val="accent1"/>
                </a:solidFill>
              </a:defRPr>
            </a:lvl1pPr>
          </a:lstStyle>
          <a:p>
            <a:r>
              <a:rPr lang="en-US" dirty="0"/>
              <a:t>Title</a:t>
            </a:r>
            <a:endParaRPr lang="en-AU" dirty="0"/>
          </a:p>
        </p:txBody>
      </p:sp>
      <p:sp>
        <p:nvSpPr>
          <p:cNvPr id="7" name="Text Placeholder 10">
            <a:extLst>
              <a:ext uri="{FF2B5EF4-FFF2-40B4-BE49-F238E27FC236}">
                <a16:creationId xmlns:a16="http://schemas.microsoft.com/office/drawing/2014/main" id="{C65DF8EF-3190-4490-9931-2111E9229317}"/>
              </a:ext>
            </a:extLst>
          </p:cNvPr>
          <p:cNvSpPr>
            <a:spLocks noGrp="1"/>
          </p:cNvSpPr>
          <p:nvPr>
            <p:ph type="body" sz="quarter" idx="18" hasCustomPrompt="1"/>
          </p:nvPr>
        </p:nvSpPr>
        <p:spPr>
          <a:xfrm>
            <a:off x="359999" y="982520"/>
            <a:ext cx="11483999"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
        <p:nvSpPr>
          <p:cNvPr id="2" name="Text Placeholder 3">
            <a:extLst>
              <a:ext uri="{FF2B5EF4-FFF2-40B4-BE49-F238E27FC236}">
                <a16:creationId xmlns:a16="http://schemas.microsoft.com/office/drawing/2014/main" id="{7A679F83-4A45-8E00-A9A4-2E8DE35C1BB0}"/>
              </a:ext>
            </a:extLst>
          </p:cNvPr>
          <p:cNvSpPr>
            <a:spLocks noGrp="1"/>
          </p:cNvSpPr>
          <p:nvPr>
            <p:ph type="body" sz="quarter" idx="17" hasCustomPrompt="1"/>
          </p:nvPr>
        </p:nvSpPr>
        <p:spPr>
          <a:xfrm>
            <a:off x="360000" y="1567086"/>
            <a:ext cx="11484000" cy="4807835"/>
          </a:xfrm>
        </p:spPr>
        <p:txBody>
          <a:bodyPr/>
          <a:lstStyle>
            <a:lvl1pPr>
              <a:defRPr/>
            </a:lvl1p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4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A01DC5-1685-4615-8240-15192985C6A2}" type="slidenum">
              <a:rPr lang="en-AU" smtClean="0"/>
              <a:t>‹#›</a:t>
            </a:fld>
            <a:endParaRPr lang="en-AU"/>
          </a:p>
        </p:txBody>
      </p:sp>
      <p:sp>
        <p:nvSpPr>
          <p:cNvPr id="4" name="Title 3">
            <a:extLst>
              <a:ext uri="{FF2B5EF4-FFF2-40B4-BE49-F238E27FC236}">
                <a16:creationId xmlns:a16="http://schemas.microsoft.com/office/drawing/2014/main" id="{7CF8C2E4-E0FA-4F11-9270-098EDFE8B41D}"/>
              </a:ext>
            </a:extLst>
          </p:cNvPr>
          <p:cNvSpPr>
            <a:spLocks noGrp="1"/>
          </p:cNvSpPr>
          <p:nvPr>
            <p:ph type="title" hasCustomPrompt="1"/>
          </p:nvPr>
        </p:nvSpPr>
        <p:spPr>
          <a:xfrm>
            <a:off x="360000" y="360000"/>
            <a:ext cx="11484000" cy="545601"/>
          </a:xfrm>
        </p:spPr>
        <p:txBody>
          <a:bodyPr/>
          <a:lstStyle>
            <a:lvl1pPr>
              <a:defRPr>
                <a:solidFill>
                  <a:schemeClr val="accent1"/>
                </a:solidFill>
              </a:defRPr>
            </a:lvl1pPr>
          </a:lstStyle>
          <a:p>
            <a:r>
              <a:rPr lang="en-US" dirty="0"/>
              <a:t>Title</a:t>
            </a:r>
            <a:endParaRPr lang="en-AU" dirty="0"/>
          </a:p>
        </p:txBody>
      </p:sp>
      <p:sp>
        <p:nvSpPr>
          <p:cNvPr id="7" name="Text Placeholder 10">
            <a:extLst>
              <a:ext uri="{FF2B5EF4-FFF2-40B4-BE49-F238E27FC236}">
                <a16:creationId xmlns:a16="http://schemas.microsoft.com/office/drawing/2014/main" id="{C65DF8EF-3190-4490-9931-2111E9229317}"/>
              </a:ext>
            </a:extLst>
          </p:cNvPr>
          <p:cNvSpPr>
            <a:spLocks noGrp="1"/>
          </p:cNvSpPr>
          <p:nvPr>
            <p:ph type="body" sz="quarter" idx="18" hasCustomPrompt="1"/>
          </p:nvPr>
        </p:nvSpPr>
        <p:spPr>
          <a:xfrm>
            <a:off x="359999" y="982520"/>
            <a:ext cx="11483999"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
        <p:nvSpPr>
          <p:cNvPr id="3" name="Content Placeholder 2">
            <a:extLst>
              <a:ext uri="{FF2B5EF4-FFF2-40B4-BE49-F238E27FC236}">
                <a16:creationId xmlns:a16="http://schemas.microsoft.com/office/drawing/2014/main" id="{EAC13D79-FA01-577F-AC79-E39D6DCCC806}"/>
              </a:ext>
            </a:extLst>
          </p:cNvPr>
          <p:cNvSpPr>
            <a:spLocks noGrp="1"/>
          </p:cNvSpPr>
          <p:nvPr>
            <p:ph sz="quarter" idx="19" hasCustomPrompt="1"/>
          </p:nvPr>
        </p:nvSpPr>
        <p:spPr>
          <a:xfrm>
            <a:off x="360363" y="1562471"/>
            <a:ext cx="5735637" cy="4814518"/>
          </a:xfrm>
        </p:spPr>
        <p:txBody>
          <a:body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F0C3D212-D9E6-5651-0336-B3898E36FBA5}"/>
              </a:ext>
            </a:extLst>
          </p:cNvPr>
          <p:cNvSpPr>
            <a:spLocks noGrp="1"/>
          </p:cNvSpPr>
          <p:nvPr>
            <p:ph type="pic" sz="quarter" idx="20"/>
          </p:nvPr>
        </p:nvSpPr>
        <p:spPr>
          <a:xfrm>
            <a:off x="6324599" y="1562470"/>
            <a:ext cx="5507038" cy="4814518"/>
          </a:xfrm>
        </p:spPr>
        <p:txBody>
          <a:bodyPr/>
          <a:lstStyle/>
          <a:p>
            <a:r>
              <a:rPr lang="en-US"/>
              <a:t>Click icon to add picture</a:t>
            </a:r>
            <a:endParaRPr lang="en-AU"/>
          </a:p>
        </p:txBody>
      </p:sp>
    </p:spTree>
    <p:extLst>
      <p:ext uri="{BB962C8B-B14F-4D97-AF65-F5344CB8AC3E}">
        <p14:creationId xmlns:p14="http://schemas.microsoft.com/office/powerpoint/2010/main" val="428385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eature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1FCC384-7450-516C-24D0-7D029ED3855A}"/>
              </a:ext>
              <a:ext uri="{C183D7F6-B498-43B3-948B-1728B52AA6E4}">
                <adec:decorative xmlns:adec="http://schemas.microsoft.com/office/drawing/2017/decorative" val="1"/>
              </a:ext>
            </a:extLst>
          </p:cNvPr>
          <p:cNvSpPr>
            <a:spLocks noGrp="1"/>
          </p:cNvSpPr>
          <p:nvPr>
            <p:ph type="pic" sz="quarter" idx="13"/>
          </p:nvPr>
        </p:nvSpPr>
        <p:spPr>
          <a:xfrm>
            <a:off x="0" y="0"/>
            <a:ext cx="5040000" cy="6858000"/>
          </a:xfrm>
        </p:spPr>
        <p:txBody>
          <a:bodyPr/>
          <a:lstStyle/>
          <a:p>
            <a:r>
              <a:rPr lang="en-US"/>
              <a:t>Click icon to add picture</a:t>
            </a:r>
            <a:endParaRPr lang="en-AU"/>
          </a:p>
        </p:txBody>
      </p:sp>
      <p:sp>
        <p:nvSpPr>
          <p:cNvPr id="4" name="Title 1">
            <a:extLst>
              <a:ext uri="{FF2B5EF4-FFF2-40B4-BE49-F238E27FC236}">
                <a16:creationId xmlns:a16="http://schemas.microsoft.com/office/drawing/2014/main" id="{46E61F09-1856-72E7-5C79-31B4A856E7AD}"/>
              </a:ext>
            </a:extLst>
          </p:cNvPr>
          <p:cNvSpPr>
            <a:spLocks noGrp="1"/>
          </p:cNvSpPr>
          <p:nvPr>
            <p:ph type="title" hasCustomPrompt="1"/>
          </p:nvPr>
        </p:nvSpPr>
        <p:spPr>
          <a:xfrm>
            <a:off x="5400000" y="360000"/>
            <a:ext cx="6407150" cy="554400"/>
          </a:xfrm>
        </p:spPr>
        <p:txBody>
          <a:bodyPr/>
          <a:lstStyle>
            <a:lvl1pPr>
              <a:defRPr>
                <a:solidFill>
                  <a:schemeClr val="accent1"/>
                </a:solidFill>
              </a:defRPr>
            </a:lvl1pPr>
          </a:lstStyle>
          <a:p>
            <a:r>
              <a:rPr lang="en-US" dirty="0"/>
              <a:t>Title</a:t>
            </a:r>
          </a:p>
        </p:txBody>
      </p:sp>
      <p:cxnSp>
        <p:nvCxnSpPr>
          <p:cNvPr id="6" name="Straight Connector 5">
            <a:extLst>
              <a:ext uri="{FF2B5EF4-FFF2-40B4-BE49-F238E27FC236}">
                <a16:creationId xmlns:a16="http://schemas.microsoft.com/office/drawing/2014/main" id="{52576981-5B08-29E1-CBD0-60B20605F583}"/>
              </a:ext>
              <a:ext uri="{C183D7F6-B498-43B3-948B-1728B52AA6E4}">
                <adec:decorative xmlns:adec="http://schemas.microsoft.com/office/drawing/2017/decorative" val="1"/>
              </a:ext>
            </a:extLst>
          </p:cNvPr>
          <p:cNvCxnSpPr>
            <a:cxnSpLocks/>
          </p:cNvCxnSpPr>
          <p:nvPr userDrawn="1"/>
        </p:nvCxnSpPr>
        <p:spPr>
          <a:xfrm>
            <a:off x="5220000" y="1800000"/>
            <a:ext cx="0" cy="45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1">
            <a:extLst>
              <a:ext uri="{FF2B5EF4-FFF2-40B4-BE49-F238E27FC236}">
                <a16:creationId xmlns:a16="http://schemas.microsoft.com/office/drawing/2014/main" id="{AC754ADD-23A8-B626-EF2D-A89E9897C22E}"/>
              </a:ext>
            </a:extLst>
          </p:cNvPr>
          <p:cNvSpPr>
            <a:spLocks noGrp="1"/>
          </p:cNvSpPr>
          <p:nvPr>
            <p:ph type="sldNum" sz="quarter" idx="16"/>
          </p:nvPr>
        </p:nvSpPr>
        <p:spPr>
          <a:xfrm>
            <a:off x="11124000" y="6516000"/>
            <a:ext cx="720000" cy="180000"/>
          </a:xfrm>
        </p:spPr>
        <p:txBody>
          <a:bodyPr/>
          <a:lstStyle/>
          <a:p>
            <a:fld id="{10A01DC5-1685-4615-8240-15192985C6A2}" type="slidenum">
              <a:rPr lang="en-AU" smtClean="0"/>
              <a:pPr/>
              <a:t>‹#›</a:t>
            </a:fld>
            <a:endParaRPr lang="en-AU"/>
          </a:p>
        </p:txBody>
      </p:sp>
      <p:sp>
        <p:nvSpPr>
          <p:cNvPr id="10" name="Text Placeholder 3">
            <a:extLst>
              <a:ext uri="{FF2B5EF4-FFF2-40B4-BE49-F238E27FC236}">
                <a16:creationId xmlns:a16="http://schemas.microsoft.com/office/drawing/2014/main" id="{DE31FF8A-F945-2755-C01F-A984129CCFE4}"/>
              </a:ext>
            </a:extLst>
          </p:cNvPr>
          <p:cNvSpPr>
            <a:spLocks noGrp="1"/>
          </p:cNvSpPr>
          <p:nvPr>
            <p:ph type="body" sz="quarter" idx="17" hasCustomPrompt="1"/>
          </p:nvPr>
        </p:nvSpPr>
        <p:spPr>
          <a:xfrm>
            <a:off x="5400675" y="1800000"/>
            <a:ext cx="6407150" cy="4536000"/>
          </a:xfrm>
        </p:spPr>
        <p:txBody>
          <a:bodyPr/>
          <a:lstStyle>
            <a:lvl1pPr>
              <a:defRPr/>
            </a:lvl1p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
        <p:nvSpPr>
          <p:cNvPr id="13" name="Text Placeholder 10">
            <a:extLst>
              <a:ext uri="{FF2B5EF4-FFF2-40B4-BE49-F238E27FC236}">
                <a16:creationId xmlns:a16="http://schemas.microsoft.com/office/drawing/2014/main" id="{5222D209-0CF8-F581-20B2-402482319282}"/>
              </a:ext>
            </a:extLst>
          </p:cNvPr>
          <p:cNvSpPr>
            <a:spLocks noGrp="1"/>
          </p:cNvSpPr>
          <p:nvPr>
            <p:ph type="body" sz="quarter" idx="18" hasCustomPrompt="1"/>
          </p:nvPr>
        </p:nvSpPr>
        <p:spPr>
          <a:xfrm>
            <a:off x="5399998" y="982520"/>
            <a:ext cx="6407150" cy="294189"/>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172199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224">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A01DC5-1685-4615-8240-15192985C6A2}" type="slidenum">
              <a:rPr lang="en-AU" smtClean="0"/>
              <a:t>‹#›</a:t>
            </a:fld>
            <a:endParaRPr lang="en-AU"/>
          </a:p>
        </p:txBody>
      </p:sp>
      <p:sp>
        <p:nvSpPr>
          <p:cNvPr id="4" name="Title 3">
            <a:extLst>
              <a:ext uri="{FF2B5EF4-FFF2-40B4-BE49-F238E27FC236}">
                <a16:creationId xmlns:a16="http://schemas.microsoft.com/office/drawing/2014/main" id="{7CF8C2E4-E0FA-4F11-9270-098EDFE8B41D}"/>
              </a:ext>
            </a:extLst>
          </p:cNvPr>
          <p:cNvSpPr>
            <a:spLocks noGrp="1"/>
          </p:cNvSpPr>
          <p:nvPr>
            <p:ph type="title" hasCustomPrompt="1"/>
          </p:nvPr>
        </p:nvSpPr>
        <p:spPr>
          <a:xfrm>
            <a:off x="360000" y="360000"/>
            <a:ext cx="11484000" cy="545601"/>
          </a:xfrm>
        </p:spPr>
        <p:txBody>
          <a:bodyPr/>
          <a:lstStyle>
            <a:lvl1pPr>
              <a:defRPr>
                <a:solidFill>
                  <a:schemeClr val="accent1"/>
                </a:solidFill>
              </a:defRPr>
            </a:lvl1pPr>
          </a:lstStyle>
          <a:p>
            <a:r>
              <a:rPr lang="en-US" dirty="0"/>
              <a:t>Title</a:t>
            </a:r>
            <a:endParaRPr lang="en-AU" dirty="0"/>
          </a:p>
        </p:txBody>
      </p:sp>
      <p:sp>
        <p:nvSpPr>
          <p:cNvPr id="7" name="Text Placeholder 10">
            <a:extLst>
              <a:ext uri="{FF2B5EF4-FFF2-40B4-BE49-F238E27FC236}">
                <a16:creationId xmlns:a16="http://schemas.microsoft.com/office/drawing/2014/main" id="{C65DF8EF-3190-4490-9931-2111E9229317}"/>
              </a:ext>
            </a:extLst>
          </p:cNvPr>
          <p:cNvSpPr>
            <a:spLocks noGrp="1"/>
          </p:cNvSpPr>
          <p:nvPr>
            <p:ph type="body" sz="quarter" idx="18" hasCustomPrompt="1"/>
          </p:nvPr>
        </p:nvSpPr>
        <p:spPr>
          <a:xfrm>
            <a:off x="360000" y="982520"/>
            <a:ext cx="11484000"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378147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A01DC5-1685-4615-8240-15192985C6A2}" type="slidenum">
              <a:rPr lang="en-AU" smtClean="0"/>
              <a:t>‹#›</a:t>
            </a:fld>
            <a:endParaRPr lang="en-AU"/>
          </a:p>
        </p:txBody>
      </p:sp>
    </p:spTree>
    <p:extLst>
      <p:ext uri="{BB962C8B-B14F-4D97-AF65-F5344CB8AC3E}">
        <p14:creationId xmlns:p14="http://schemas.microsoft.com/office/powerpoint/2010/main" val="258680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accent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10A01DC5-1685-4615-8240-15192985C6A2}" type="slidenum">
              <a:rPr lang="en-AU" smtClean="0"/>
              <a:pPr/>
              <a:t>‹#›</a:t>
            </a:fld>
            <a:endParaRPr lang="en-AU"/>
          </a:p>
        </p:txBody>
      </p:sp>
      <p:sp>
        <p:nvSpPr>
          <p:cNvPr id="2" name="Title 1">
            <a:extLst>
              <a:ext uri="{FF2B5EF4-FFF2-40B4-BE49-F238E27FC236}">
                <a16:creationId xmlns:a16="http://schemas.microsoft.com/office/drawing/2014/main" id="{34BE5FFA-C863-5F63-2574-4F650BA4588D}"/>
              </a:ext>
            </a:extLst>
          </p:cNvPr>
          <p:cNvSpPr>
            <a:spLocks noGrp="1"/>
          </p:cNvSpPr>
          <p:nvPr>
            <p:ph type="title" hasCustomPrompt="1"/>
          </p:nvPr>
        </p:nvSpPr>
        <p:spPr>
          <a:xfrm>
            <a:off x="360000" y="360000"/>
            <a:ext cx="10080000" cy="537467"/>
          </a:xfrm>
        </p:spPr>
        <p:txBody>
          <a:bodyPr/>
          <a:lstStyle>
            <a:lvl1pPr>
              <a:defRPr>
                <a:solidFill>
                  <a:schemeClr val="bg1"/>
                </a:solidFill>
              </a:defRPr>
            </a:lvl1pPr>
          </a:lstStyle>
          <a:p>
            <a:r>
              <a:rPr lang="en-US" dirty="0"/>
              <a:t>Copyright</a:t>
            </a:r>
          </a:p>
        </p:txBody>
      </p:sp>
      <p:sp>
        <p:nvSpPr>
          <p:cNvPr id="3" name="Slide Number Placeholder 4">
            <a:extLst>
              <a:ext uri="{FF2B5EF4-FFF2-40B4-BE49-F238E27FC236}">
                <a16:creationId xmlns:a16="http://schemas.microsoft.com/office/drawing/2014/main" id="{CAF241D3-718F-F3B9-95BA-7ED78B1B5BDD}"/>
              </a:ext>
            </a:extLst>
          </p:cNvPr>
          <p:cNvSpPr txBox="1">
            <a:spLocks/>
          </p:cNvSpPr>
          <p:nvPr userDrawn="1"/>
        </p:nvSpPr>
        <p:spPr>
          <a:xfrm>
            <a:off x="11124000" y="6516000"/>
            <a:ext cx="720000" cy="180000"/>
          </a:xfrm>
          <a:prstGeom prst="rect">
            <a:avLst/>
          </a:prstGeom>
        </p:spPr>
        <p:txBody>
          <a:bodyPr vert="horz" lIns="0" tIns="0" rIns="0" bIns="0" rtlCol="0" anchor="t"/>
          <a:lstStyle>
            <a:defPPr>
              <a:defRPr lang="en-US"/>
            </a:defPPr>
            <a:lvl1pPr marL="0" algn="r" defTabSz="609585" rtl="0" eaLnBrk="1" latinLnBrk="0" hangingPunct="1">
              <a:defRPr sz="1200" kern="1200">
                <a:solidFill>
                  <a:schemeClr val="bg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fld id="{10A01DC5-1685-4615-8240-15192985C6A2}" type="slidenum">
              <a:rPr lang="en-AU" smtClean="0"/>
              <a:pPr/>
              <a:t>‹#›</a:t>
            </a:fld>
            <a:endParaRPr lang="en-AU"/>
          </a:p>
        </p:txBody>
      </p:sp>
      <p:sp>
        <p:nvSpPr>
          <p:cNvPr id="5" name="Rectangle 4">
            <a:extLst>
              <a:ext uri="{FF2B5EF4-FFF2-40B4-BE49-F238E27FC236}">
                <a16:creationId xmlns:a16="http://schemas.microsoft.com/office/drawing/2014/main" id="{147A10EB-69B5-E036-369C-033BAFE6DB18}"/>
              </a:ext>
            </a:extLst>
          </p:cNvPr>
          <p:cNvSpPr/>
          <p:nvPr userDrawn="1"/>
        </p:nvSpPr>
        <p:spPr>
          <a:xfrm>
            <a:off x="10915048" y="231006"/>
            <a:ext cx="1039529" cy="1100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A red flower with white text&#10;&#10;Description automatically generated with low confidence">
            <a:extLst>
              <a:ext uri="{FF2B5EF4-FFF2-40B4-BE49-F238E27FC236}">
                <a16:creationId xmlns:a16="http://schemas.microsoft.com/office/drawing/2014/main" id="{F5F3CD7E-F06C-6B47-6A3E-198A7C0DC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216" y="360000"/>
            <a:ext cx="660785" cy="717587"/>
          </a:xfrm>
          <a:prstGeom prst="rect">
            <a:avLst/>
          </a:prstGeom>
        </p:spPr>
      </p:pic>
      <p:pic>
        <p:nvPicPr>
          <p:cNvPr id="7" name="Picture 12" descr="Creative Commons Attribution licence logo">
            <a:extLst>
              <a:ext uri="{FF2B5EF4-FFF2-40B4-BE49-F238E27FC236}">
                <a16:creationId xmlns:a16="http://schemas.microsoft.com/office/drawing/2014/main" id="{7948A98C-F758-2F9B-44F6-E4FEA77CAA7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44972" y="2967486"/>
            <a:ext cx="1406523" cy="48943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0">
            <a:extLst>
              <a:ext uri="{FF2B5EF4-FFF2-40B4-BE49-F238E27FC236}">
                <a16:creationId xmlns:a16="http://schemas.microsoft.com/office/drawing/2014/main" id="{CD8E711E-20C4-EB65-95D8-4E4BB3686546}"/>
              </a:ext>
            </a:extLst>
          </p:cNvPr>
          <p:cNvSpPr>
            <a:spLocks noGrp="1"/>
          </p:cNvSpPr>
          <p:nvPr>
            <p:ph type="body" sz="quarter" idx="18" hasCustomPrompt="1"/>
          </p:nvPr>
        </p:nvSpPr>
        <p:spPr>
          <a:xfrm>
            <a:off x="360000" y="981264"/>
            <a:ext cx="10080000" cy="310015"/>
          </a:xfrm>
        </p:spPr>
        <p:txBody>
          <a:bodyPr anchor="b">
            <a:noAutofit/>
          </a:bodyPr>
          <a:lstStyle>
            <a:lvl1pPr>
              <a:defRPr sz="2000">
                <a:solidFill>
                  <a:schemeClr val="accent4"/>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307603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360000"/>
            <a:ext cx="10080000" cy="1008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60000" y="1620000"/>
            <a:ext cx="11484000" cy="4536000"/>
          </a:xfrm>
          <a:prstGeom prst="rect">
            <a:avLst/>
          </a:prstGeom>
        </p:spPr>
        <p:txBody>
          <a:bodyPr vert="horz" lIns="0" tIns="0" rIns="0" bIns="0" rtlCol="0">
            <a:noAutofit/>
          </a:body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24000" y="6516000"/>
            <a:ext cx="720000" cy="180000"/>
          </a:xfrm>
          <a:prstGeom prst="rect">
            <a:avLst/>
          </a:prstGeom>
        </p:spPr>
        <p:txBody>
          <a:bodyPr vert="horz" lIns="0" tIns="0" rIns="0" bIns="0" rtlCol="0" anchor="t"/>
          <a:lstStyle>
            <a:lvl1pPr algn="r">
              <a:defRPr sz="1200">
                <a:solidFill>
                  <a:schemeClr val="tx1"/>
                </a:solidFill>
                <a:latin typeface="+mn-lt"/>
              </a:defRPr>
            </a:lvl1pPr>
          </a:lstStyle>
          <a:p>
            <a:fld id="{10A01DC5-1685-4615-8240-15192985C6A2}" type="slidenum">
              <a:rPr lang="en-AU" smtClean="0"/>
              <a:pPr/>
              <a:t>‹#›</a:t>
            </a:fld>
            <a:endParaRPr lang="en-AU"/>
          </a:p>
        </p:txBody>
      </p:sp>
    </p:spTree>
    <p:extLst>
      <p:ext uri="{BB962C8B-B14F-4D97-AF65-F5344CB8AC3E}">
        <p14:creationId xmlns:p14="http://schemas.microsoft.com/office/powerpoint/2010/main" val="4123316428"/>
      </p:ext>
    </p:extLst>
  </p:cSld>
  <p:clrMap bg1="lt1" tx1="dk1" bg2="lt2" tx2="dk2" accent1="accent1" accent2="accent2" accent3="accent3" accent4="accent4" accent5="accent5" accent6="accent6" hlink="hlink" folHlink="folHlink"/>
  <p:sldLayoutIdLst>
    <p:sldLayoutId id="2147483728" r:id="rId1"/>
    <p:sldLayoutId id="2147483731" r:id="rId2"/>
    <p:sldLayoutId id="2147483747" r:id="rId3"/>
    <p:sldLayoutId id="2147483724" r:id="rId4"/>
    <p:sldLayoutId id="2147483762" r:id="rId5"/>
    <p:sldLayoutId id="2147483723" r:id="rId6"/>
    <p:sldLayoutId id="2147483746" r:id="rId7"/>
    <p:sldLayoutId id="2147483725" r:id="rId8"/>
    <p:sldLayoutId id="214748374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150000"/>
        </a:lnSpc>
        <a:spcBef>
          <a:spcPts val="0"/>
        </a:spcBef>
        <a:spcAft>
          <a:spcPts val="1200"/>
        </a:spcAft>
        <a:buFont typeface="Arial" panose="020B0604020202020204" pitchFamily="34" charset="0"/>
        <a:buNone/>
        <a:defRPr sz="2000" b="0" kern="1200">
          <a:solidFill>
            <a:schemeClr val="tx1"/>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50000"/>
        </a:lnSpc>
        <a:spcBef>
          <a:spcPts val="0"/>
        </a:spcBef>
        <a:spcAft>
          <a:spcPts val="600"/>
        </a:spcAft>
        <a:buFont typeface="Arial" panose="020B0604020202020204" pitchFamily="34" charset="0"/>
        <a:buNone/>
        <a:defRPr sz="1800" b="0" kern="1200">
          <a:solidFill>
            <a:schemeClr val="tx1"/>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50000"/>
        </a:lnSpc>
        <a:spcBef>
          <a:spcPts val="0"/>
        </a:spcBef>
        <a:spcAft>
          <a:spcPts val="6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180000" algn="l" defTabSz="914377" rtl="0" eaLnBrk="1" latinLnBrk="0" hangingPunct="1">
        <a:lnSpc>
          <a:spcPct val="15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360000" indent="-180000" algn="l" defTabSz="914377" rtl="0" eaLnBrk="1" latinLnBrk="0" hangingPunct="1">
        <a:lnSpc>
          <a:spcPct val="150000"/>
        </a:lnSpc>
        <a:spcBef>
          <a:spcPts val="0"/>
        </a:spcBef>
        <a:spcAft>
          <a:spcPts val="600"/>
        </a:spcAft>
        <a:buFont typeface="Times New Roman" panose="02020603050405020304"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ypl.github.io/IDE.htm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empeHS/TempeHS_VSCode_Setup"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eatures/codespace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github.com/educ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ia.acs.org.au/article/2021/too-few-indigenous-people-in-tech.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education/teachers" TargetMode="External"/><Relationship Id="rId2" Type="http://schemas.openxmlformats.org/officeDocument/2006/relationships/hyperlink" Target="https://github.com/education/schools" TargetMode="Externa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hyperlink" Target="https://github.com/education/studen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creativecommons.org/licenses/by/4.0/"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Software Security?">
            <a:extLst>
              <a:ext uri="{FF2B5EF4-FFF2-40B4-BE49-F238E27FC236}">
                <a16:creationId xmlns:a16="http://schemas.microsoft.com/office/drawing/2014/main" id="{C3C1F651-C168-B9AB-67AC-0F50A4B84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60" r="11790"/>
          <a:stretch/>
        </p:blipFill>
        <p:spPr bwMode="auto">
          <a:xfrm>
            <a:off x="7143027" y="711200"/>
            <a:ext cx="5048973" cy="54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EF38185-B00A-9878-8E80-7D55E5647711}"/>
              </a:ext>
            </a:extLst>
          </p:cNvPr>
          <p:cNvSpPr>
            <a:spLocks noGrp="1"/>
          </p:cNvSpPr>
          <p:nvPr>
            <p:ph type="ctrTitle"/>
          </p:nvPr>
        </p:nvSpPr>
        <p:spPr/>
        <p:txBody>
          <a:bodyPr/>
          <a:lstStyle/>
          <a:p>
            <a:r>
              <a:rPr lang="en-AU" dirty="0">
                <a:effectLst/>
                <a:ea typeface="Times New Roman" panose="02020603050405020304" pitchFamily="18" charset="0"/>
              </a:rPr>
              <a:t>Software Engineering</a:t>
            </a:r>
            <a:endParaRPr lang="en-AU" dirty="0"/>
          </a:p>
        </p:txBody>
      </p:sp>
      <p:sp>
        <p:nvSpPr>
          <p:cNvPr id="11" name="Text Placeholder 10">
            <a:extLst>
              <a:ext uri="{FF2B5EF4-FFF2-40B4-BE49-F238E27FC236}">
                <a16:creationId xmlns:a16="http://schemas.microsoft.com/office/drawing/2014/main" id="{3D12AD43-6748-1D46-1B69-DCBF45A45856}"/>
              </a:ext>
            </a:extLst>
          </p:cNvPr>
          <p:cNvSpPr>
            <a:spLocks noGrp="1"/>
          </p:cNvSpPr>
          <p:nvPr>
            <p:ph type="body" sz="quarter" idx="10"/>
          </p:nvPr>
        </p:nvSpPr>
        <p:spPr/>
        <p:txBody>
          <a:bodyPr/>
          <a:lstStyle/>
          <a:p>
            <a:r>
              <a:rPr lang="en-AU" dirty="0"/>
              <a:t>Stage 6</a:t>
            </a:r>
          </a:p>
        </p:txBody>
      </p:sp>
      <p:sp>
        <p:nvSpPr>
          <p:cNvPr id="10" name="Text Placeholder 9">
            <a:extLst>
              <a:ext uri="{FF2B5EF4-FFF2-40B4-BE49-F238E27FC236}">
                <a16:creationId xmlns:a16="http://schemas.microsoft.com/office/drawing/2014/main" id="{CA5E7E5A-B4C4-F5B9-98E5-6C838D018316}"/>
              </a:ext>
            </a:extLst>
          </p:cNvPr>
          <p:cNvSpPr>
            <a:spLocks noGrp="1"/>
          </p:cNvSpPr>
          <p:nvPr>
            <p:ph type="body" sz="quarter" idx="16"/>
          </p:nvPr>
        </p:nvSpPr>
        <p:spPr/>
        <p:txBody>
          <a:bodyPr/>
          <a:lstStyle/>
          <a:p>
            <a:r>
              <a:rPr lang="en-US" dirty="0"/>
              <a:t>A practical approach to 'Secure Software Architecture' in Software Engineering</a:t>
            </a:r>
            <a:endParaRPr lang="en-AU" dirty="0"/>
          </a:p>
        </p:txBody>
      </p:sp>
      <p:sp>
        <p:nvSpPr>
          <p:cNvPr id="4" name="Text Placeholder 3">
            <a:extLst>
              <a:ext uri="{FF2B5EF4-FFF2-40B4-BE49-F238E27FC236}">
                <a16:creationId xmlns:a16="http://schemas.microsoft.com/office/drawing/2014/main" id="{D29D8D77-F52E-4967-8EBD-E6CA2CC630F8}"/>
              </a:ext>
            </a:extLst>
          </p:cNvPr>
          <p:cNvSpPr>
            <a:spLocks noGrp="1"/>
          </p:cNvSpPr>
          <p:nvPr>
            <p:ph type="body" sz="quarter" idx="14"/>
          </p:nvPr>
        </p:nvSpPr>
        <p:spPr>
          <a:xfrm>
            <a:off x="539999" y="5796000"/>
            <a:ext cx="6255971" cy="792000"/>
          </a:xfrm>
        </p:spPr>
        <p:txBody>
          <a:bodyPr/>
          <a:lstStyle/>
          <a:p>
            <a:r>
              <a:rPr lang="en-AU" dirty="0"/>
              <a:t>Ben Jones, Daniel Covassin  &amp; Peter Davis</a:t>
            </a:r>
          </a:p>
        </p:txBody>
      </p:sp>
      <p:sp>
        <p:nvSpPr>
          <p:cNvPr id="8" name="Text Placeholder 7">
            <a:extLst>
              <a:ext uri="{FF2B5EF4-FFF2-40B4-BE49-F238E27FC236}">
                <a16:creationId xmlns:a16="http://schemas.microsoft.com/office/drawing/2014/main" id="{9AB1D8F6-C07D-41A5-64F9-503ABE80FF0B}"/>
              </a:ext>
            </a:extLst>
          </p:cNvPr>
          <p:cNvSpPr>
            <a:spLocks noGrp="1"/>
          </p:cNvSpPr>
          <p:nvPr>
            <p:ph type="body" sz="quarter" idx="15"/>
          </p:nvPr>
        </p:nvSpPr>
        <p:spPr/>
        <p:txBody>
          <a:bodyPr/>
          <a:lstStyle/>
          <a:p>
            <a:r>
              <a:rPr lang="en-AU" dirty="0">
                <a:latin typeface="Arial"/>
                <a:cs typeface="Arial"/>
              </a:rPr>
              <a:t>9</a:t>
            </a:r>
            <a:r>
              <a:rPr lang="en-AU" baseline="30000" dirty="0">
                <a:latin typeface="Arial"/>
                <a:cs typeface="Arial"/>
              </a:rPr>
              <a:t>th</a:t>
            </a:r>
            <a:r>
              <a:rPr lang="en-AU" dirty="0">
                <a:latin typeface="Arial"/>
                <a:cs typeface="Arial"/>
              </a:rPr>
              <a:t> or 10</a:t>
            </a:r>
            <a:r>
              <a:rPr lang="en-AU" baseline="30000" dirty="0">
                <a:latin typeface="Arial"/>
                <a:cs typeface="Arial"/>
              </a:rPr>
              <a:t>th</a:t>
            </a:r>
            <a:r>
              <a:rPr lang="en-AU" dirty="0">
                <a:latin typeface="Arial"/>
                <a:cs typeface="Arial"/>
              </a:rPr>
              <a:t> December 2024</a:t>
            </a:r>
          </a:p>
        </p:txBody>
      </p:sp>
    </p:spTree>
    <p:extLst>
      <p:ext uri="{BB962C8B-B14F-4D97-AF65-F5344CB8AC3E}">
        <p14:creationId xmlns:p14="http://schemas.microsoft.com/office/powerpoint/2010/main" val="321811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2D04ED-9018-E8AD-1E6D-C14ADFE821CA}"/>
              </a:ext>
            </a:extLst>
          </p:cNvPr>
          <p:cNvSpPr>
            <a:spLocks noGrp="1"/>
          </p:cNvSpPr>
          <p:nvPr>
            <p:ph type="sldNum" sz="quarter" idx="12"/>
          </p:nvPr>
        </p:nvSpPr>
        <p:spPr/>
        <p:txBody>
          <a:bodyPr anchor="t">
            <a:normAutofit/>
          </a:bodyPr>
          <a:lstStyle/>
          <a:p>
            <a:pPr>
              <a:lnSpc>
                <a:spcPct val="90000"/>
              </a:lnSpc>
              <a:spcAft>
                <a:spcPts val="600"/>
              </a:spcAft>
            </a:pPr>
            <a:fld id="{10A01DC5-1685-4615-8240-15192985C6A2}" type="slidenum">
              <a:rPr lang="en-AU" smtClean="0"/>
              <a:pPr>
                <a:lnSpc>
                  <a:spcPct val="90000"/>
                </a:lnSpc>
                <a:spcAft>
                  <a:spcPts val="600"/>
                </a:spcAft>
              </a:pPr>
              <a:t>10</a:t>
            </a:fld>
            <a:endParaRPr lang="en-AU"/>
          </a:p>
        </p:txBody>
      </p:sp>
      <p:sp>
        <p:nvSpPr>
          <p:cNvPr id="4" name="Title 3">
            <a:extLst>
              <a:ext uri="{FF2B5EF4-FFF2-40B4-BE49-F238E27FC236}">
                <a16:creationId xmlns:a16="http://schemas.microsoft.com/office/drawing/2014/main" id="{59DB728C-8186-2303-74F2-48F1727240A1}"/>
              </a:ext>
            </a:extLst>
          </p:cNvPr>
          <p:cNvSpPr>
            <a:spLocks noGrp="1"/>
          </p:cNvSpPr>
          <p:nvPr>
            <p:ph type="title"/>
          </p:nvPr>
        </p:nvSpPr>
        <p:spPr/>
        <p:txBody>
          <a:bodyPr anchor="t">
            <a:normAutofit/>
          </a:bodyPr>
          <a:lstStyle/>
          <a:p>
            <a:r>
              <a:rPr kumimoji="0" lang="en-AU" b="0" i="0" u="none" strike="noStrike" kern="1200" cap="none" spc="0" normalizeH="0" baseline="0" noProof="0">
                <a:ln>
                  <a:noFill/>
                </a:ln>
                <a:effectLst/>
                <a:uLnTx/>
                <a:uFillTx/>
              </a:rPr>
              <a:t>Making VS Code work for you</a:t>
            </a:r>
            <a:endParaRPr lang="en-AU" dirty="0"/>
          </a:p>
        </p:txBody>
      </p:sp>
      <p:sp>
        <p:nvSpPr>
          <p:cNvPr id="5" name="Text Placeholder 4">
            <a:extLst>
              <a:ext uri="{FF2B5EF4-FFF2-40B4-BE49-F238E27FC236}">
                <a16:creationId xmlns:a16="http://schemas.microsoft.com/office/drawing/2014/main" id="{C766463B-7802-29D4-498C-27DD34264221}"/>
              </a:ext>
            </a:extLst>
          </p:cNvPr>
          <p:cNvSpPr>
            <a:spLocks noGrp="1"/>
          </p:cNvSpPr>
          <p:nvPr>
            <p:ph type="body" sz="quarter" idx="18"/>
          </p:nvPr>
        </p:nvSpPr>
        <p:spPr/>
        <p:txBody>
          <a:bodyPr anchor="b">
            <a:normAutofit/>
          </a:bodyPr>
          <a:lstStyle/>
          <a:p>
            <a:pPr>
              <a:lnSpc>
                <a:spcPct val="140000"/>
              </a:lnSpc>
            </a:pPr>
            <a:r>
              <a:rPr lang="en-AU" sz="1600"/>
              <a:t>Why </a:t>
            </a:r>
            <a:r>
              <a:rPr lang="en-AU" sz="1600" err="1"/>
              <a:t>VSCode</a:t>
            </a:r>
            <a:r>
              <a:rPr lang="en-AU" sz="1600"/>
              <a:t>?</a:t>
            </a:r>
          </a:p>
        </p:txBody>
      </p:sp>
      <p:sp>
        <p:nvSpPr>
          <p:cNvPr id="10" name="Content Placeholder 9">
            <a:extLst>
              <a:ext uri="{FF2B5EF4-FFF2-40B4-BE49-F238E27FC236}">
                <a16:creationId xmlns:a16="http://schemas.microsoft.com/office/drawing/2014/main" id="{E5890A41-4C19-480D-5BD1-A52BB1F08F81}"/>
              </a:ext>
            </a:extLst>
          </p:cNvPr>
          <p:cNvSpPr>
            <a:spLocks noGrp="1"/>
          </p:cNvSpPr>
          <p:nvPr>
            <p:ph sz="quarter" idx="19"/>
          </p:nvPr>
        </p:nvSpPr>
        <p:spPr/>
        <p:txBody>
          <a:bodyPr/>
          <a:lstStyle/>
          <a:p>
            <a:pPr lvl="0"/>
            <a:r>
              <a:rPr lang="en-AU" b="0" dirty="0"/>
              <a:t>Wide industry use, </a:t>
            </a:r>
            <a:r>
              <a:rPr lang="en-AU" b="0" dirty="0">
                <a:hlinkClick r:id="rId3"/>
              </a:rPr>
              <a:t>2nd most used IDE (15%) behind Visual Studio (25%)</a:t>
            </a:r>
            <a:r>
              <a:rPr lang="en-AU" b="0" dirty="0"/>
              <a:t> </a:t>
            </a:r>
          </a:p>
          <a:p>
            <a:pPr lvl="0"/>
            <a:r>
              <a:rPr lang="en-AU" b="0" dirty="0"/>
              <a:t>A simple IDE with all the capabilities for the Software Engineering course</a:t>
            </a:r>
            <a:endParaRPr lang="en-US" dirty="0"/>
          </a:p>
          <a:p>
            <a:pPr lvl="0"/>
            <a:r>
              <a:rPr lang="en-AU" b="0" dirty="0"/>
              <a:t>High extensible through extensions, settings and profiles</a:t>
            </a:r>
            <a:endParaRPr lang="en-US" dirty="0"/>
          </a:p>
          <a:p>
            <a:r>
              <a:rPr lang="en-AU" dirty="0"/>
              <a:t>Formatting, linting, debugging, terminal, AI and version control integrated</a:t>
            </a:r>
          </a:p>
        </p:txBody>
      </p:sp>
      <p:pic>
        <p:nvPicPr>
          <p:cNvPr id="9" name="Picture Placeholder 8">
            <a:extLst>
              <a:ext uri="{FF2B5EF4-FFF2-40B4-BE49-F238E27FC236}">
                <a16:creationId xmlns:a16="http://schemas.microsoft.com/office/drawing/2014/main" id="{B580F968-182B-5C4B-CB3F-736C718F4DBA}"/>
              </a:ext>
            </a:extLst>
          </p:cNvPr>
          <p:cNvPicPr>
            <a:picLocks noGrp="1" noChangeAspect="1"/>
          </p:cNvPicPr>
          <p:nvPr>
            <p:ph type="pic" sz="quarter" idx="20"/>
          </p:nvPr>
        </p:nvPicPr>
        <p:blipFill>
          <a:blip r:embed="rId4"/>
          <a:srcRect l="11875" r="11875"/>
          <a:stretch/>
        </p:blipFill>
        <p:spPr>
          <a:prstGeom prst="rect">
            <a:avLst/>
          </a:prstGeom>
        </p:spPr>
      </p:pic>
    </p:spTree>
    <p:extLst>
      <p:ext uri="{BB962C8B-B14F-4D97-AF65-F5344CB8AC3E}">
        <p14:creationId xmlns:p14="http://schemas.microsoft.com/office/powerpoint/2010/main" val="411436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F39E64B-8503-9517-29C9-E56D28685640}"/>
              </a:ext>
            </a:extLst>
          </p:cNvPr>
          <p:cNvGrpSpPr/>
          <p:nvPr/>
        </p:nvGrpSpPr>
        <p:grpSpPr>
          <a:xfrm>
            <a:off x="944878" y="1449324"/>
            <a:ext cx="10302240" cy="5408676"/>
            <a:chOff x="944880" y="1449324"/>
            <a:chExt cx="10302240" cy="5408676"/>
          </a:xfrm>
        </p:grpSpPr>
        <p:pic>
          <p:nvPicPr>
            <p:cNvPr id="10" name="Picture 9">
              <a:extLst>
                <a:ext uri="{FF2B5EF4-FFF2-40B4-BE49-F238E27FC236}">
                  <a16:creationId xmlns:a16="http://schemas.microsoft.com/office/drawing/2014/main" id="{397E4FA3-2E7E-7AB5-8189-53C59FAE634B}"/>
                </a:ext>
              </a:extLst>
            </p:cNvPr>
            <p:cNvPicPr>
              <a:picLocks noChangeAspect="1"/>
            </p:cNvPicPr>
            <p:nvPr/>
          </p:nvPicPr>
          <p:blipFill>
            <a:blip r:embed="rId3"/>
            <a:stretch>
              <a:fillRect/>
            </a:stretch>
          </p:blipFill>
          <p:spPr>
            <a:xfrm>
              <a:off x="944880" y="1449324"/>
              <a:ext cx="10302240" cy="5408676"/>
            </a:xfrm>
            <a:prstGeom prst="rect">
              <a:avLst/>
            </a:prstGeom>
          </p:spPr>
        </p:pic>
        <p:sp>
          <p:nvSpPr>
            <p:cNvPr id="13" name="Oval 12">
              <a:extLst>
                <a:ext uri="{FF2B5EF4-FFF2-40B4-BE49-F238E27FC236}">
                  <a16:creationId xmlns:a16="http://schemas.microsoft.com/office/drawing/2014/main" id="{212A9FB5-06CD-1B5D-D24C-8F8747F0FEFB}"/>
                </a:ext>
              </a:extLst>
            </p:cNvPr>
            <p:cNvSpPr/>
            <p:nvPr/>
          </p:nvSpPr>
          <p:spPr>
            <a:xfrm>
              <a:off x="1013170" y="1500125"/>
              <a:ext cx="780836" cy="21962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D853E1B7-E5D2-8C8B-C441-17A50C4283AA}"/>
                </a:ext>
              </a:extLst>
            </p:cNvPr>
            <p:cNvSpPr/>
            <p:nvPr/>
          </p:nvSpPr>
          <p:spPr>
            <a:xfrm rot="13742499">
              <a:off x="1233404" y="1987996"/>
              <a:ext cx="1469204" cy="792329"/>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1" name="Group 20">
            <a:extLst>
              <a:ext uri="{FF2B5EF4-FFF2-40B4-BE49-F238E27FC236}">
                <a16:creationId xmlns:a16="http://schemas.microsoft.com/office/drawing/2014/main" id="{3ED4AEDB-0DEF-7F69-3042-0E70E30629D6}"/>
              </a:ext>
            </a:extLst>
          </p:cNvPr>
          <p:cNvGrpSpPr/>
          <p:nvPr/>
        </p:nvGrpSpPr>
        <p:grpSpPr>
          <a:xfrm>
            <a:off x="944878" y="1449324"/>
            <a:ext cx="10302242" cy="5408677"/>
            <a:chOff x="955041" y="1455674"/>
            <a:chExt cx="10302242" cy="5408677"/>
          </a:xfrm>
        </p:grpSpPr>
        <p:pic>
          <p:nvPicPr>
            <p:cNvPr id="19" name="Picture 18">
              <a:extLst>
                <a:ext uri="{FF2B5EF4-FFF2-40B4-BE49-F238E27FC236}">
                  <a16:creationId xmlns:a16="http://schemas.microsoft.com/office/drawing/2014/main" id="{42C495FD-C347-CC7E-37CD-7A70F215399A}"/>
                </a:ext>
              </a:extLst>
            </p:cNvPr>
            <p:cNvPicPr>
              <a:picLocks noChangeAspect="1"/>
            </p:cNvPicPr>
            <p:nvPr/>
          </p:nvPicPr>
          <p:blipFill>
            <a:blip r:embed="rId4"/>
            <a:stretch>
              <a:fillRect/>
            </a:stretch>
          </p:blipFill>
          <p:spPr>
            <a:xfrm>
              <a:off x="955041" y="1455674"/>
              <a:ext cx="10302242" cy="5408677"/>
            </a:xfrm>
            <a:prstGeom prst="rect">
              <a:avLst/>
            </a:prstGeom>
          </p:spPr>
        </p:pic>
        <p:sp>
          <p:nvSpPr>
            <p:cNvPr id="15" name="Oval 14">
              <a:extLst>
                <a:ext uri="{FF2B5EF4-FFF2-40B4-BE49-F238E27FC236}">
                  <a16:creationId xmlns:a16="http://schemas.microsoft.com/office/drawing/2014/main" id="{02DA744D-5137-E150-C5ED-07EDDC35C0A9}"/>
                </a:ext>
              </a:extLst>
            </p:cNvPr>
            <p:cNvSpPr/>
            <p:nvPr/>
          </p:nvSpPr>
          <p:spPr>
            <a:xfrm>
              <a:off x="1233491" y="5398484"/>
              <a:ext cx="1027418" cy="3816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12ACC24E-096C-7741-CC2C-13028B24C3BA}"/>
                </a:ext>
              </a:extLst>
            </p:cNvPr>
            <p:cNvSpPr/>
            <p:nvPr/>
          </p:nvSpPr>
          <p:spPr>
            <a:xfrm rot="8255626">
              <a:off x="4123589" y="2557192"/>
              <a:ext cx="1469204" cy="792329"/>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B6E39F52-7FBA-B80B-9292-D2B7681A74AF}"/>
                </a:ext>
              </a:extLst>
            </p:cNvPr>
            <p:cNvSpPr/>
            <p:nvPr/>
          </p:nvSpPr>
          <p:spPr>
            <a:xfrm>
              <a:off x="3537414" y="3550461"/>
              <a:ext cx="1027418" cy="3816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Right 17">
              <a:extLst>
                <a:ext uri="{FF2B5EF4-FFF2-40B4-BE49-F238E27FC236}">
                  <a16:creationId xmlns:a16="http://schemas.microsoft.com/office/drawing/2014/main" id="{553F2D85-ED89-D36B-BBB5-AD6FC24B3309}"/>
                </a:ext>
              </a:extLst>
            </p:cNvPr>
            <p:cNvSpPr/>
            <p:nvPr/>
          </p:nvSpPr>
          <p:spPr>
            <a:xfrm rot="8255626">
              <a:off x="1804757" y="4405215"/>
              <a:ext cx="1469204" cy="792329"/>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Slide Number Placeholder 1">
            <a:extLst>
              <a:ext uri="{FF2B5EF4-FFF2-40B4-BE49-F238E27FC236}">
                <a16:creationId xmlns:a16="http://schemas.microsoft.com/office/drawing/2014/main" id="{10D54E51-52EB-2C14-79BB-0778BFE03730}"/>
              </a:ext>
            </a:extLst>
          </p:cNvPr>
          <p:cNvSpPr>
            <a:spLocks noGrp="1"/>
          </p:cNvSpPr>
          <p:nvPr>
            <p:ph type="sldNum" sz="quarter" idx="12"/>
          </p:nvPr>
        </p:nvSpPr>
        <p:spPr/>
        <p:txBody>
          <a:bodyPr/>
          <a:lstStyle/>
          <a:p>
            <a:fld id="{10A01DC5-1685-4615-8240-15192985C6A2}" type="slidenum">
              <a:rPr lang="en-AU" smtClean="0"/>
              <a:t>11</a:t>
            </a:fld>
            <a:endParaRPr lang="en-AU"/>
          </a:p>
        </p:txBody>
      </p:sp>
      <p:sp>
        <p:nvSpPr>
          <p:cNvPr id="7" name="Title 6">
            <a:extLst>
              <a:ext uri="{FF2B5EF4-FFF2-40B4-BE49-F238E27FC236}">
                <a16:creationId xmlns:a16="http://schemas.microsoft.com/office/drawing/2014/main" id="{852BCBAC-0A0E-0B59-C5ED-0557258E042D}"/>
              </a:ext>
            </a:extLst>
          </p:cNvPr>
          <p:cNvSpPr>
            <a:spLocks noGrp="1"/>
          </p:cNvSpPr>
          <p:nvPr>
            <p:ph type="title"/>
          </p:nvPr>
        </p:nvSpPr>
        <p:spPr/>
        <p:txBody>
          <a:bodyPr/>
          <a:lstStyle/>
          <a:p>
            <a:r>
              <a:rPr lang="en-AU" dirty="0" err="1"/>
              <a:t>VSCode</a:t>
            </a:r>
            <a:endParaRPr lang="en-AU" dirty="0"/>
          </a:p>
        </p:txBody>
      </p:sp>
      <p:sp>
        <p:nvSpPr>
          <p:cNvPr id="9" name="Text Placeholder 8">
            <a:extLst>
              <a:ext uri="{FF2B5EF4-FFF2-40B4-BE49-F238E27FC236}">
                <a16:creationId xmlns:a16="http://schemas.microsoft.com/office/drawing/2014/main" id="{E42D3AAF-C9D3-2DB9-E906-FD4B9BF72A77}"/>
              </a:ext>
            </a:extLst>
          </p:cNvPr>
          <p:cNvSpPr>
            <a:spLocks noGrp="1"/>
          </p:cNvSpPr>
          <p:nvPr>
            <p:ph type="body" sz="quarter" idx="18"/>
          </p:nvPr>
        </p:nvSpPr>
        <p:spPr/>
        <p:txBody>
          <a:bodyPr/>
          <a:lstStyle/>
          <a:p>
            <a:r>
              <a:rPr lang="en-AU" dirty="0"/>
              <a:t>Profiles and Extensions</a:t>
            </a:r>
          </a:p>
        </p:txBody>
      </p:sp>
      <p:grpSp>
        <p:nvGrpSpPr>
          <p:cNvPr id="28" name="Group 27">
            <a:extLst>
              <a:ext uri="{FF2B5EF4-FFF2-40B4-BE49-F238E27FC236}">
                <a16:creationId xmlns:a16="http://schemas.microsoft.com/office/drawing/2014/main" id="{067FD4B0-42FD-7AD0-9507-2B8FD743FD42}"/>
              </a:ext>
            </a:extLst>
          </p:cNvPr>
          <p:cNvGrpSpPr/>
          <p:nvPr/>
        </p:nvGrpSpPr>
        <p:grpSpPr>
          <a:xfrm>
            <a:off x="944878" y="1449324"/>
            <a:ext cx="10279088" cy="5408676"/>
            <a:chOff x="944878" y="1449324"/>
            <a:chExt cx="10279088" cy="5408676"/>
          </a:xfrm>
        </p:grpSpPr>
        <p:pic>
          <p:nvPicPr>
            <p:cNvPr id="12" name="Picture 11">
              <a:extLst>
                <a:ext uri="{FF2B5EF4-FFF2-40B4-BE49-F238E27FC236}">
                  <a16:creationId xmlns:a16="http://schemas.microsoft.com/office/drawing/2014/main" id="{CD990075-9CBA-897A-C9E0-E4783E08F6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44878" y="1449324"/>
              <a:ext cx="10279088" cy="5408676"/>
            </a:xfrm>
            <a:prstGeom prst="rect">
              <a:avLst/>
            </a:prstGeom>
          </p:spPr>
        </p:pic>
        <p:sp>
          <p:nvSpPr>
            <p:cNvPr id="22" name="Oval 21">
              <a:extLst>
                <a:ext uri="{FF2B5EF4-FFF2-40B4-BE49-F238E27FC236}">
                  <a16:creationId xmlns:a16="http://schemas.microsoft.com/office/drawing/2014/main" id="{770A49D2-E834-B733-CD4A-45786496254C}"/>
                </a:ext>
              </a:extLst>
            </p:cNvPr>
            <p:cNvSpPr/>
            <p:nvPr/>
          </p:nvSpPr>
          <p:spPr>
            <a:xfrm>
              <a:off x="2164080" y="2159082"/>
              <a:ext cx="944880" cy="46299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72109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AC4C4D-F2BF-6A74-98EC-6E1AB63393BA}"/>
              </a:ext>
            </a:extLst>
          </p:cNvPr>
          <p:cNvSpPr>
            <a:spLocks noGrp="1"/>
          </p:cNvSpPr>
          <p:nvPr>
            <p:ph type="sldNum" sz="quarter" idx="12"/>
          </p:nvPr>
        </p:nvSpPr>
        <p:spPr/>
        <p:txBody>
          <a:bodyPr/>
          <a:lstStyle/>
          <a:p>
            <a:fld id="{10A01DC5-1685-4615-8240-15192985C6A2}" type="slidenum">
              <a:rPr lang="en-AU" smtClean="0"/>
              <a:t>12</a:t>
            </a:fld>
            <a:endParaRPr lang="en-AU"/>
          </a:p>
        </p:txBody>
      </p:sp>
      <p:sp>
        <p:nvSpPr>
          <p:cNvPr id="4" name="Title 3">
            <a:extLst>
              <a:ext uri="{FF2B5EF4-FFF2-40B4-BE49-F238E27FC236}">
                <a16:creationId xmlns:a16="http://schemas.microsoft.com/office/drawing/2014/main" id="{28DC9F32-8EAD-2DE8-280B-C24B230DD587}"/>
              </a:ext>
            </a:extLst>
          </p:cNvPr>
          <p:cNvSpPr>
            <a:spLocks noGrp="1"/>
          </p:cNvSpPr>
          <p:nvPr>
            <p:ph type="title"/>
          </p:nvPr>
        </p:nvSpPr>
        <p:spPr/>
        <p:txBody>
          <a:bodyPr/>
          <a:lstStyle/>
          <a:p>
            <a:r>
              <a:rPr lang="en-AU" dirty="0"/>
              <a:t>Essential Python Extensions</a:t>
            </a:r>
          </a:p>
        </p:txBody>
      </p:sp>
      <p:sp>
        <p:nvSpPr>
          <p:cNvPr id="9" name="Text Placeholder 8">
            <a:extLst>
              <a:ext uri="{FF2B5EF4-FFF2-40B4-BE49-F238E27FC236}">
                <a16:creationId xmlns:a16="http://schemas.microsoft.com/office/drawing/2014/main" id="{F8CD0EB4-6744-8E01-97F7-9B6ED882BF5B}"/>
              </a:ext>
            </a:extLst>
          </p:cNvPr>
          <p:cNvSpPr>
            <a:spLocks noGrp="1"/>
          </p:cNvSpPr>
          <p:nvPr>
            <p:ph type="body" sz="quarter" idx="18"/>
          </p:nvPr>
        </p:nvSpPr>
        <p:spPr/>
        <p:txBody>
          <a:bodyPr/>
          <a:lstStyle/>
          <a:p>
            <a:r>
              <a:rPr lang="en-AU" dirty="0"/>
              <a:t>Enhance your development experience</a:t>
            </a:r>
          </a:p>
        </p:txBody>
      </p:sp>
      <p:sp>
        <p:nvSpPr>
          <p:cNvPr id="8" name="Text Placeholder 7">
            <a:extLst>
              <a:ext uri="{FF2B5EF4-FFF2-40B4-BE49-F238E27FC236}">
                <a16:creationId xmlns:a16="http://schemas.microsoft.com/office/drawing/2014/main" id="{419FBDBA-8DFC-F920-ACEF-03AF8AA15E1B}"/>
              </a:ext>
            </a:extLst>
          </p:cNvPr>
          <p:cNvSpPr>
            <a:spLocks noGrp="1"/>
          </p:cNvSpPr>
          <p:nvPr>
            <p:ph type="body" sz="quarter" idx="17"/>
          </p:nvPr>
        </p:nvSpPr>
        <p:spPr/>
        <p:txBody>
          <a:bodyPr/>
          <a:lstStyle/>
          <a:p>
            <a:pPr marL="342900" indent="-342900">
              <a:lnSpc>
                <a:spcPct val="100000"/>
              </a:lnSpc>
              <a:buFont typeface="Arial" panose="020B0604020202020204" pitchFamily="34" charset="0"/>
              <a:buChar char="•"/>
            </a:pPr>
            <a:r>
              <a:rPr lang="en-AU" dirty="0"/>
              <a:t>Debugging – set breakpoints, step through code, inspect variables, and perform other essential debugging tasks. </a:t>
            </a:r>
            <a:r>
              <a:rPr lang="en-AU" b="1" dirty="0"/>
              <a:t>Python Debugger</a:t>
            </a:r>
          </a:p>
          <a:p>
            <a:pPr marL="342900" indent="-342900">
              <a:lnSpc>
                <a:spcPct val="100000"/>
              </a:lnSpc>
              <a:buFont typeface="Arial" panose="020B0604020202020204" pitchFamily="34" charset="0"/>
              <a:buChar char="•"/>
            </a:pPr>
            <a:r>
              <a:rPr lang="en-AU" dirty="0"/>
              <a:t>Linting - basic static code analyser </a:t>
            </a:r>
            <a:r>
              <a:rPr lang="en-AU" b="1" dirty="0" err="1"/>
              <a:t>PyLint</a:t>
            </a:r>
            <a:endParaRPr lang="en-AU" b="1" dirty="0"/>
          </a:p>
          <a:p>
            <a:pPr marL="342900" indent="-342900">
              <a:lnSpc>
                <a:spcPct val="100000"/>
              </a:lnSpc>
              <a:buFont typeface="Arial" panose="020B0604020202020204" pitchFamily="34" charset="0"/>
              <a:buChar char="•"/>
            </a:pPr>
            <a:r>
              <a:rPr lang="en-AU" dirty="0"/>
              <a:t>Formatting - a tool that helps you improve the readability and maintainability of your code. </a:t>
            </a:r>
            <a:r>
              <a:rPr lang="en-AU" b="1" dirty="0"/>
              <a:t>Prettier </a:t>
            </a:r>
            <a:r>
              <a:rPr lang="en-AU" dirty="0"/>
              <a:t>(HTML, CSS, JS, JSON, etc) </a:t>
            </a:r>
            <a:r>
              <a:rPr lang="en-AU" b="1" dirty="0"/>
              <a:t>Black Formatter</a:t>
            </a:r>
            <a:r>
              <a:rPr lang="en-AU" dirty="0"/>
              <a:t> (Python)</a:t>
            </a:r>
          </a:p>
          <a:p>
            <a:pPr marL="342900" indent="-342900">
              <a:lnSpc>
                <a:spcPct val="100000"/>
              </a:lnSpc>
              <a:buFont typeface="Arial" panose="020B0604020202020204" pitchFamily="34" charset="0"/>
              <a:buChar char="•"/>
            </a:pPr>
            <a:r>
              <a:rPr lang="en-AU" dirty="0"/>
              <a:t>Code support – a tool that provides performant language support. </a:t>
            </a:r>
            <a:r>
              <a:rPr lang="en-AU" b="1" dirty="0" err="1"/>
              <a:t>Pylance</a:t>
            </a:r>
            <a:endParaRPr lang="en-AU" b="1" dirty="0"/>
          </a:p>
          <a:p>
            <a:pPr marL="342900" indent="-342900">
              <a:lnSpc>
                <a:spcPct val="100000"/>
              </a:lnSpc>
              <a:buFont typeface="Arial" panose="020B0604020202020204" pitchFamily="34" charset="0"/>
              <a:buChar char="•"/>
            </a:pPr>
            <a:r>
              <a:rPr lang="en-AU" dirty="0"/>
              <a:t>Visual tools – a range of tools that visually improve the IDE or the readability of code. </a:t>
            </a:r>
            <a:r>
              <a:rPr lang="en-AU" b="1" dirty="0"/>
              <a:t>Indent Rainbow</a:t>
            </a:r>
            <a:r>
              <a:rPr lang="en-AU" dirty="0"/>
              <a:t>, </a:t>
            </a:r>
            <a:r>
              <a:rPr lang="en-AU" b="1" dirty="0"/>
              <a:t>Rainbow CSV</a:t>
            </a:r>
            <a:r>
              <a:rPr lang="en-AU" dirty="0"/>
              <a:t>, etc</a:t>
            </a:r>
          </a:p>
          <a:p>
            <a:pPr marL="342900" indent="-342900">
              <a:lnSpc>
                <a:spcPct val="100000"/>
              </a:lnSpc>
              <a:buFont typeface="Arial" panose="020B0604020202020204" pitchFamily="34" charset="0"/>
              <a:buChar char="•"/>
            </a:pPr>
            <a:r>
              <a:rPr lang="en-AU" dirty="0"/>
              <a:t>IDE Functionality – a variety of tools that make the IDE more functional. </a:t>
            </a:r>
            <a:r>
              <a:rPr lang="en-AU" b="1" dirty="0"/>
              <a:t>SQLite3 editor</a:t>
            </a:r>
            <a:r>
              <a:rPr lang="en-AU" dirty="0"/>
              <a:t>, </a:t>
            </a:r>
            <a:r>
              <a:rPr lang="en-AU" b="1" dirty="0"/>
              <a:t>Thunder Client</a:t>
            </a:r>
            <a:r>
              <a:rPr lang="en-AU" dirty="0"/>
              <a:t>, etc</a:t>
            </a:r>
          </a:p>
          <a:p>
            <a:pPr marL="342900" indent="-342900">
              <a:lnSpc>
                <a:spcPct val="100000"/>
              </a:lnSpc>
              <a:buFont typeface="Arial" panose="020B0604020202020204" pitchFamily="34" charset="0"/>
              <a:buChar char="•"/>
            </a:pPr>
            <a:r>
              <a:rPr lang="en-AU" dirty="0">
                <a:hlinkClick r:id="rId3"/>
              </a:rPr>
              <a:t>https://github.com/TempeHS/TempeHS_VSCode_Setup</a:t>
            </a:r>
            <a:r>
              <a:rPr lang="en-AU" dirty="0"/>
              <a:t> </a:t>
            </a:r>
          </a:p>
        </p:txBody>
      </p:sp>
    </p:spTree>
    <p:extLst>
      <p:ext uri="{BB962C8B-B14F-4D97-AF65-F5344CB8AC3E}">
        <p14:creationId xmlns:p14="http://schemas.microsoft.com/office/powerpoint/2010/main" val="287957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A1986-3697-97AA-C0DC-6CADA733482A}"/>
              </a:ext>
            </a:extLst>
          </p:cNvPr>
          <p:cNvSpPr>
            <a:spLocks noGrp="1"/>
          </p:cNvSpPr>
          <p:nvPr>
            <p:ph type="sldNum" sz="quarter" idx="12"/>
          </p:nvPr>
        </p:nvSpPr>
        <p:spPr/>
        <p:txBody>
          <a:bodyPr/>
          <a:lstStyle/>
          <a:p>
            <a:fld id="{10A01DC5-1685-4615-8240-15192985C6A2}" type="slidenum">
              <a:rPr lang="en-AU" smtClean="0"/>
              <a:t>13</a:t>
            </a:fld>
            <a:endParaRPr lang="en-AU"/>
          </a:p>
        </p:txBody>
      </p:sp>
      <p:sp>
        <p:nvSpPr>
          <p:cNvPr id="3" name="Title 2">
            <a:extLst>
              <a:ext uri="{FF2B5EF4-FFF2-40B4-BE49-F238E27FC236}">
                <a16:creationId xmlns:a16="http://schemas.microsoft.com/office/drawing/2014/main" id="{05EE6BEA-859D-A419-D7C1-966F9D81457B}"/>
              </a:ext>
            </a:extLst>
          </p:cNvPr>
          <p:cNvSpPr>
            <a:spLocks noGrp="1"/>
          </p:cNvSpPr>
          <p:nvPr>
            <p:ph type="title"/>
          </p:nvPr>
        </p:nvSpPr>
        <p:spPr/>
        <p:txBody>
          <a:bodyPr/>
          <a:lstStyle/>
          <a:p>
            <a:r>
              <a:rPr lang="en-AU" dirty="0"/>
              <a:t>Auto configure </a:t>
            </a:r>
            <a:r>
              <a:rPr lang="en-AU" dirty="0" err="1"/>
              <a:t>VSCode</a:t>
            </a:r>
            <a:r>
              <a:rPr lang="en-AU" dirty="0"/>
              <a:t> &amp; </a:t>
            </a:r>
            <a:r>
              <a:rPr lang="en-AU" dirty="0" err="1"/>
              <a:t>Codespaces</a:t>
            </a:r>
            <a:endParaRPr lang="en-AU" dirty="0"/>
          </a:p>
        </p:txBody>
      </p:sp>
      <p:sp>
        <p:nvSpPr>
          <p:cNvPr id="6" name="Picture Placeholder 5">
            <a:extLst>
              <a:ext uri="{FF2B5EF4-FFF2-40B4-BE49-F238E27FC236}">
                <a16:creationId xmlns:a16="http://schemas.microsoft.com/office/drawing/2014/main" id="{61AA1371-AC7E-E067-776E-D40056F97F5D}"/>
              </a:ext>
            </a:extLst>
          </p:cNvPr>
          <p:cNvSpPr>
            <a:spLocks noGrp="1"/>
          </p:cNvSpPr>
          <p:nvPr>
            <p:ph type="pic" sz="quarter" idx="20"/>
          </p:nvPr>
        </p:nvSpPr>
        <p:spPr/>
        <p:txBody>
          <a:bodyPr/>
          <a:lstStyle/>
          <a:p>
            <a:pPr>
              <a:lnSpc>
                <a:spcPct val="100000"/>
              </a:lnSpc>
              <a:spcAft>
                <a:spcPts val="600"/>
              </a:spcAft>
            </a:pPr>
            <a:r>
              <a:rPr lang="en-AU" b="1" dirty="0"/>
              <a:t>.</a:t>
            </a:r>
            <a:r>
              <a:rPr lang="en-AU" b="1" dirty="0" err="1"/>
              <a:t>devcontainer</a:t>
            </a:r>
            <a:r>
              <a:rPr lang="en-AU" b="1" dirty="0"/>
              <a:t>/</a:t>
            </a:r>
            <a:r>
              <a:rPr lang="en-AU" b="1" dirty="0" err="1"/>
              <a:t>devcontainer.json</a:t>
            </a:r>
            <a:endParaRPr lang="en-AU" b="1" dirty="0"/>
          </a:p>
          <a:p>
            <a:pPr>
              <a:lnSpc>
                <a:spcPct val="100000"/>
              </a:lnSpc>
              <a:spcAft>
                <a:spcPts val="600"/>
              </a:spcAft>
            </a:pPr>
            <a:r>
              <a:rPr lang="en-AU" dirty="0"/>
              <a:t>Configure </a:t>
            </a:r>
            <a:r>
              <a:rPr lang="en-AU" dirty="0" err="1"/>
              <a:t>Codespaces</a:t>
            </a:r>
            <a:r>
              <a:rPr lang="en-AU" dirty="0"/>
              <a:t> including dependencies, extensions and ports</a:t>
            </a:r>
          </a:p>
          <a:p>
            <a:pPr>
              <a:lnSpc>
                <a:spcPct val="100000"/>
              </a:lnSpc>
              <a:spcAft>
                <a:spcPts val="600"/>
              </a:spcAft>
            </a:pPr>
            <a:endParaRPr lang="en-AU" dirty="0"/>
          </a:p>
          <a:p>
            <a:pPr>
              <a:lnSpc>
                <a:spcPct val="100000"/>
              </a:lnSpc>
              <a:spcAft>
                <a:spcPts val="600"/>
              </a:spcAft>
            </a:pPr>
            <a:r>
              <a:rPr lang="en-AU" b="1" dirty="0"/>
              <a:t>.</a:t>
            </a:r>
            <a:r>
              <a:rPr lang="en-AU" b="1" dirty="0" err="1"/>
              <a:t>vscode</a:t>
            </a:r>
            <a:r>
              <a:rPr lang="en-AU" b="1" dirty="0"/>
              <a:t>/</a:t>
            </a:r>
            <a:r>
              <a:rPr lang="en-AU" b="1" dirty="0" err="1"/>
              <a:t>extensions.json</a:t>
            </a:r>
            <a:endParaRPr lang="en-AU" b="1" dirty="0"/>
          </a:p>
          <a:p>
            <a:pPr>
              <a:lnSpc>
                <a:spcPct val="100000"/>
              </a:lnSpc>
              <a:spcAft>
                <a:spcPts val="600"/>
              </a:spcAft>
            </a:pPr>
            <a:r>
              <a:rPr lang="en-AU" dirty="0"/>
              <a:t>Pre-fill extension suggestion list</a:t>
            </a:r>
          </a:p>
          <a:p>
            <a:pPr>
              <a:lnSpc>
                <a:spcPct val="100000"/>
              </a:lnSpc>
              <a:spcAft>
                <a:spcPts val="600"/>
              </a:spcAft>
            </a:pPr>
            <a:endParaRPr lang="en-AU" dirty="0"/>
          </a:p>
          <a:p>
            <a:pPr>
              <a:lnSpc>
                <a:spcPct val="100000"/>
              </a:lnSpc>
              <a:spcAft>
                <a:spcPts val="600"/>
              </a:spcAft>
            </a:pPr>
            <a:r>
              <a:rPr lang="en-AU" b="1" dirty="0"/>
              <a:t>.</a:t>
            </a:r>
            <a:r>
              <a:rPr lang="en-AU" b="1" dirty="0" err="1"/>
              <a:t>vscode</a:t>
            </a:r>
            <a:r>
              <a:rPr lang="en-AU" b="1" dirty="0"/>
              <a:t>/</a:t>
            </a:r>
            <a:r>
              <a:rPr lang="en-AU" b="1" dirty="0" err="1"/>
              <a:t>settings.json</a:t>
            </a:r>
            <a:endParaRPr lang="en-AU" b="1" dirty="0"/>
          </a:p>
          <a:p>
            <a:pPr>
              <a:lnSpc>
                <a:spcPct val="100000"/>
              </a:lnSpc>
              <a:spcAft>
                <a:spcPts val="600"/>
              </a:spcAft>
            </a:pPr>
            <a:r>
              <a:rPr lang="en-AU" dirty="0"/>
              <a:t>Pre-configure workspace settings</a:t>
            </a:r>
          </a:p>
          <a:p>
            <a:pPr>
              <a:lnSpc>
                <a:spcPct val="100000"/>
              </a:lnSpc>
              <a:spcAft>
                <a:spcPts val="600"/>
              </a:spcAft>
            </a:pPr>
            <a:endParaRPr lang="en-AU" dirty="0"/>
          </a:p>
          <a:p>
            <a:pPr>
              <a:lnSpc>
                <a:spcPct val="100000"/>
              </a:lnSpc>
              <a:spcAft>
                <a:spcPts val="600"/>
              </a:spcAft>
            </a:pPr>
            <a:r>
              <a:rPr lang="en-AU" b="1" dirty="0"/>
              <a:t>requirements.txt</a:t>
            </a:r>
          </a:p>
          <a:p>
            <a:r>
              <a:rPr lang="en-AU" dirty="0"/>
              <a:t>Dependencies to be installed by </a:t>
            </a:r>
            <a:r>
              <a:rPr lang="en-AU" dirty="0" err="1"/>
              <a:t>Codespaces</a:t>
            </a:r>
            <a:endParaRPr lang="en-AU" dirty="0"/>
          </a:p>
        </p:txBody>
      </p:sp>
      <p:pic>
        <p:nvPicPr>
          <p:cNvPr id="12" name="Content Placeholder 11">
            <a:extLst>
              <a:ext uri="{FF2B5EF4-FFF2-40B4-BE49-F238E27FC236}">
                <a16:creationId xmlns:a16="http://schemas.microsoft.com/office/drawing/2014/main" id="{1B1D8D0E-CCFA-ED5E-E449-D692F3366C39}"/>
              </a:ext>
            </a:extLst>
          </p:cNvPr>
          <p:cNvPicPr>
            <a:picLocks noGrp="1" noChangeAspect="1"/>
          </p:cNvPicPr>
          <p:nvPr>
            <p:ph sz="quarter" idx="19"/>
          </p:nvPr>
        </p:nvPicPr>
        <p:blipFill>
          <a:blip r:embed="rId3"/>
          <a:stretch>
            <a:fillRect/>
          </a:stretch>
        </p:blipFill>
        <p:spPr>
          <a:xfrm>
            <a:off x="784678" y="1788014"/>
            <a:ext cx="4887007" cy="4363059"/>
          </a:xfrm>
        </p:spPr>
      </p:pic>
      <p:cxnSp>
        <p:nvCxnSpPr>
          <p:cNvPr id="16" name="Straight Arrow Connector 15">
            <a:extLst>
              <a:ext uri="{FF2B5EF4-FFF2-40B4-BE49-F238E27FC236}">
                <a16:creationId xmlns:a16="http://schemas.microsoft.com/office/drawing/2014/main" id="{2527F14C-ABF0-D3E8-AA67-E1665F02590D}"/>
              </a:ext>
            </a:extLst>
          </p:cNvPr>
          <p:cNvCxnSpPr>
            <a:cxnSpLocks/>
          </p:cNvCxnSpPr>
          <p:nvPr/>
        </p:nvCxnSpPr>
        <p:spPr>
          <a:xfrm flipH="1">
            <a:off x="2671281" y="2989780"/>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39AAAF-4D8D-C8F7-D7B1-BAD3F8F96958}"/>
              </a:ext>
            </a:extLst>
          </p:cNvPr>
          <p:cNvCxnSpPr>
            <a:cxnSpLocks/>
          </p:cNvCxnSpPr>
          <p:nvPr/>
        </p:nvCxnSpPr>
        <p:spPr>
          <a:xfrm flipH="1">
            <a:off x="2404153" y="3625065"/>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F0AD4CA-4AE6-7A11-4D9D-2413EC414E82}"/>
              </a:ext>
            </a:extLst>
          </p:cNvPr>
          <p:cNvCxnSpPr>
            <a:cxnSpLocks/>
          </p:cNvCxnSpPr>
          <p:nvPr/>
        </p:nvCxnSpPr>
        <p:spPr>
          <a:xfrm flipH="1">
            <a:off x="2537717" y="3429000"/>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847074-BD2E-404C-A24F-A88BAD088BA3}"/>
              </a:ext>
            </a:extLst>
          </p:cNvPr>
          <p:cNvCxnSpPr>
            <a:cxnSpLocks/>
          </p:cNvCxnSpPr>
          <p:nvPr/>
        </p:nvCxnSpPr>
        <p:spPr>
          <a:xfrm flipH="1">
            <a:off x="2537717" y="5912778"/>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441D6-4A78-8A98-1AC0-ECF6A7EAE0C6}"/>
              </a:ext>
            </a:extLst>
          </p:cNvPr>
          <p:cNvSpPr>
            <a:spLocks noGrp="1"/>
          </p:cNvSpPr>
          <p:nvPr>
            <p:ph type="sldNum" sz="quarter" idx="12"/>
          </p:nvPr>
        </p:nvSpPr>
        <p:spPr/>
        <p:txBody>
          <a:bodyPr/>
          <a:lstStyle/>
          <a:p>
            <a:fld id="{10A01DC5-1685-4615-8240-15192985C6A2}" type="slidenum">
              <a:rPr lang="en-AU" smtClean="0"/>
              <a:t>14</a:t>
            </a:fld>
            <a:endParaRPr lang="en-AU"/>
          </a:p>
        </p:txBody>
      </p:sp>
      <p:sp>
        <p:nvSpPr>
          <p:cNvPr id="3" name="Title 2">
            <a:extLst>
              <a:ext uri="{FF2B5EF4-FFF2-40B4-BE49-F238E27FC236}">
                <a16:creationId xmlns:a16="http://schemas.microsoft.com/office/drawing/2014/main" id="{8447FF8F-0D8E-6053-CF0B-BDAB84D9D88C}"/>
              </a:ext>
            </a:extLst>
          </p:cNvPr>
          <p:cNvSpPr>
            <a:spLocks noGrp="1"/>
          </p:cNvSpPr>
          <p:nvPr>
            <p:ph type="title"/>
          </p:nvPr>
        </p:nvSpPr>
        <p:spPr/>
        <p:txBody>
          <a:bodyPr/>
          <a:lstStyle/>
          <a:p>
            <a:r>
              <a:rPr lang="en-AU" dirty="0"/>
              <a:t>Install Requirements For Today</a:t>
            </a:r>
          </a:p>
        </p:txBody>
      </p:sp>
      <p:sp>
        <p:nvSpPr>
          <p:cNvPr id="4" name="Text Placeholder 3">
            <a:extLst>
              <a:ext uri="{FF2B5EF4-FFF2-40B4-BE49-F238E27FC236}">
                <a16:creationId xmlns:a16="http://schemas.microsoft.com/office/drawing/2014/main" id="{D8B289DE-51B5-5E4D-2698-4B5CEAD1985A}"/>
              </a:ext>
            </a:extLst>
          </p:cNvPr>
          <p:cNvSpPr>
            <a:spLocks noGrp="1"/>
          </p:cNvSpPr>
          <p:nvPr>
            <p:ph type="body" sz="quarter" idx="18"/>
          </p:nvPr>
        </p:nvSpPr>
        <p:spPr/>
        <p:txBody>
          <a:bodyPr/>
          <a:lstStyle/>
          <a:p>
            <a:r>
              <a:rPr lang="en-AU" dirty="0"/>
              <a:t>The easy way…</a:t>
            </a:r>
          </a:p>
        </p:txBody>
      </p:sp>
      <p:sp>
        <p:nvSpPr>
          <p:cNvPr id="5" name="Text Placeholder 4">
            <a:extLst>
              <a:ext uri="{FF2B5EF4-FFF2-40B4-BE49-F238E27FC236}">
                <a16:creationId xmlns:a16="http://schemas.microsoft.com/office/drawing/2014/main" id="{9A229C4D-C64C-B21C-E564-765F19E29FF5}"/>
              </a:ext>
            </a:extLst>
          </p:cNvPr>
          <p:cNvSpPr>
            <a:spLocks noGrp="1"/>
          </p:cNvSpPr>
          <p:nvPr>
            <p:ph type="body" sz="quarter" idx="17"/>
          </p:nvPr>
        </p:nvSpPr>
        <p:spPr/>
        <p:txBody>
          <a:bodyPr/>
          <a:lstStyle/>
          <a:p>
            <a:r>
              <a:rPr lang="en-AU" sz="3600" dirty="0"/>
              <a:t>$ </a:t>
            </a:r>
            <a:r>
              <a:rPr lang="en-US" sz="3600" dirty="0"/>
              <a:t>pip install -r requirements.txt</a:t>
            </a:r>
            <a:endParaRPr lang="en-AU" sz="3600" dirty="0"/>
          </a:p>
        </p:txBody>
      </p:sp>
    </p:spTree>
    <p:extLst>
      <p:ext uri="{BB962C8B-B14F-4D97-AF65-F5344CB8AC3E}">
        <p14:creationId xmlns:p14="http://schemas.microsoft.com/office/powerpoint/2010/main" val="24791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4C33A-AA75-FA9F-90FE-019ABEA56250}"/>
              </a:ext>
            </a:extLst>
          </p:cNvPr>
          <p:cNvSpPr>
            <a:spLocks noGrp="1"/>
          </p:cNvSpPr>
          <p:nvPr>
            <p:ph type="sldNum" sz="quarter" idx="12"/>
          </p:nvPr>
        </p:nvSpPr>
        <p:spPr/>
        <p:txBody>
          <a:bodyPr/>
          <a:lstStyle/>
          <a:p>
            <a:fld id="{10A01DC5-1685-4615-8240-15192985C6A2}" type="slidenum">
              <a:rPr lang="en-AU" smtClean="0"/>
              <a:t>15</a:t>
            </a:fld>
            <a:endParaRPr lang="en-AU"/>
          </a:p>
        </p:txBody>
      </p:sp>
      <p:sp>
        <p:nvSpPr>
          <p:cNvPr id="3" name="Title 2">
            <a:extLst>
              <a:ext uri="{FF2B5EF4-FFF2-40B4-BE49-F238E27FC236}">
                <a16:creationId xmlns:a16="http://schemas.microsoft.com/office/drawing/2014/main" id="{F8EE736D-4CD9-99CB-DED1-D993F71328FE}"/>
              </a:ext>
            </a:extLst>
          </p:cNvPr>
          <p:cNvSpPr>
            <a:spLocks noGrp="1"/>
          </p:cNvSpPr>
          <p:nvPr>
            <p:ph type="title"/>
          </p:nvPr>
        </p:nvSpPr>
        <p:spPr/>
        <p:txBody>
          <a:bodyPr/>
          <a:lstStyle/>
          <a:p>
            <a:r>
              <a:rPr lang="en-AU" dirty="0"/>
              <a:t>GitHub </a:t>
            </a:r>
            <a:r>
              <a:rPr lang="en-AU" dirty="0" err="1"/>
              <a:t>Codespaces</a:t>
            </a:r>
            <a:endParaRPr lang="en-AU" dirty="0"/>
          </a:p>
        </p:txBody>
      </p:sp>
      <p:sp>
        <p:nvSpPr>
          <p:cNvPr id="4" name="Text Placeholder 3">
            <a:extLst>
              <a:ext uri="{FF2B5EF4-FFF2-40B4-BE49-F238E27FC236}">
                <a16:creationId xmlns:a16="http://schemas.microsoft.com/office/drawing/2014/main" id="{75ECA78C-6AB8-ADB9-111A-589F427A3988}"/>
              </a:ext>
            </a:extLst>
          </p:cNvPr>
          <p:cNvSpPr>
            <a:spLocks noGrp="1"/>
          </p:cNvSpPr>
          <p:nvPr>
            <p:ph type="body" sz="quarter" idx="18"/>
          </p:nvPr>
        </p:nvSpPr>
        <p:spPr/>
        <p:txBody>
          <a:bodyPr/>
          <a:lstStyle/>
          <a:p>
            <a:r>
              <a:rPr lang="en-AU" dirty="0" err="1"/>
              <a:t>VSCode</a:t>
            </a:r>
            <a:r>
              <a:rPr lang="en-AU" dirty="0"/>
              <a:t> in the cloud</a:t>
            </a:r>
          </a:p>
        </p:txBody>
      </p:sp>
      <p:sp>
        <p:nvSpPr>
          <p:cNvPr id="5" name="Text Placeholder 4">
            <a:extLst>
              <a:ext uri="{FF2B5EF4-FFF2-40B4-BE49-F238E27FC236}">
                <a16:creationId xmlns:a16="http://schemas.microsoft.com/office/drawing/2014/main" id="{38FC9F17-AE57-CB47-B911-3CAB2FBDD449}"/>
              </a:ext>
            </a:extLst>
          </p:cNvPr>
          <p:cNvSpPr>
            <a:spLocks noGrp="1"/>
          </p:cNvSpPr>
          <p:nvPr>
            <p:ph type="body" sz="quarter" idx="17"/>
          </p:nvPr>
        </p:nvSpPr>
        <p:spPr/>
        <p:txBody>
          <a:bodyPr/>
          <a:lstStyle/>
          <a:p>
            <a:r>
              <a:rPr lang="en-AU" dirty="0"/>
              <a:t>Demonstration of </a:t>
            </a:r>
            <a:r>
              <a:rPr lang="en-AU" dirty="0" err="1"/>
              <a:t>Codespaces</a:t>
            </a:r>
            <a:r>
              <a:rPr lang="en-AU" dirty="0"/>
              <a:t>: </a:t>
            </a:r>
            <a:r>
              <a:rPr lang="en-AU" dirty="0">
                <a:hlinkClick r:id="rId3"/>
              </a:rPr>
              <a:t>https://github.com/features/codespaces</a:t>
            </a:r>
            <a:endParaRPr lang="en-AU" dirty="0"/>
          </a:p>
          <a:p>
            <a:r>
              <a:rPr lang="en-AU" dirty="0"/>
              <a:t>GitHub Education: </a:t>
            </a:r>
            <a:r>
              <a:rPr lang="en-AU" dirty="0">
                <a:hlinkClick r:id="rId4"/>
              </a:rPr>
              <a:t>https://github.com/education</a:t>
            </a:r>
            <a:r>
              <a:rPr lang="en-AU" dirty="0"/>
              <a:t> </a:t>
            </a:r>
          </a:p>
        </p:txBody>
      </p:sp>
    </p:spTree>
    <p:extLst>
      <p:ext uri="{BB962C8B-B14F-4D97-AF65-F5344CB8AC3E}">
        <p14:creationId xmlns:p14="http://schemas.microsoft.com/office/powerpoint/2010/main" val="134537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Overview of Python Flask</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16</a:t>
            </a:fld>
            <a:endParaRPr lang="en-AU"/>
          </a:p>
        </p:txBody>
      </p:sp>
    </p:spTree>
    <p:extLst>
      <p:ext uri="{BB962C8B-B14F-4D97-AF65-F5344CB8AC3E}">
        <p14:creationId xmlns:p14="http://schemas.microsoft.com/office/powerpoint/2010/main" val="188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6A87E-8352-0E8F-5677-2D3F86A4C16A}"/>
              </a:ext>
            </a:extLst>
          </p:cNvPr>
          <p:cNvSpPr>
            <a:spLocks noGrp="1"/>
          </p:cNvSpPr>
          <p:nvPr>
            <p:ph type="title"/>
          </p:nvPr>
        </p:nvSpPr>
        <p:spPr/>
        <p:txBody>
          <a:bodyPr/>
          <a:lstStyle/>
          <a:p>
            <a:r>
              <a:rPr lang="en-AU" dirty="0"/>
              <a:t>Learning intentions and success criteria</a:t>
            </a:r>
          </a:p>
        </p:txBody>
      </p:sp>
      <p:sp>
        <p:nvSpPr>
          <p:cNvPr id="3" name="TextBox 2">
            <a:extLst>
              <a:ext uri="{FF2B5EF4-FFF2-40B4-BE49-F238E27FC236}">
                <a16:creationId xmlns:a16="http://schemas.microsoft.com/office/drawing/2014/main" id="{DF637BA9-DB5E-2457-A795-0B300DBA6F82}"/>
              </a:ext>
            </a:extLst>
          </p:cNvPr>
          <p:cNvSpPr txBox="1"/>
          <p:nvPr/>
        </p:nvSpPr>
        <p:spPr>
          <a:xfrm>
            <a:off x="370416" y="1894417"/>
            <a:ext cx="11303000" cy="31746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Create a Flask application</a:t>
            </a:r>
          </a:p>
          <a:p>
            <a:pPr>
              <a:lnSpc>
                <a:spcPct val="150000"/>
              </a:lnSpc>
            </a:pPr>
            <a:endParaRPr lang="en-AU" sz="2000" dirty="0">
              <a:latin typeface="Arial" panose="020B0604020202020204" pitchFamily="34" charset="0"/>
              <a:cs typeface="Arial" panose="020B0604020202020204" pitchFamily="34" charset="0"/>
            </a:endParaRP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Understand the Flask architecture</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Apply the architecture to create a basic Flask application with endpoints</a:t>
            </a:r>
          </a:p>
          <a:p>
            <a:pPr marL="342900" indent="-342900">
              <a:lnSpc>
                <a:spcPct val="150000"/>
              </a:lnSpc>
              <a:buFont typeface="Arial,Sans-Serif"/>
              <a:buChar char="•"/>
            </a:pPr>
            <a:r>
              <a:rPr lang="en-US" sz="2000" dirty="0">
                <a:latin typeface="Arial" panose="020B0604020202020204" pitchFamily="34" charset="0"/>
                <a:cs typeface="Arial" panose="020B0604020202020204" pitchFamily="34" charset="0"/>
              </a:rPr>
              <a:t>Understand the fundamentals of the Jinga2 template engine in Flask</a:t>
            </a:r>
          </a:p>
        </p:txBody>
      </p:sp>
      <p:sp>
        <p:nvSpPr>
          <p:cNvPr id="2" name="Slide Number Placeholder 1">
            <a:extLst>
              <a:ext uri="{FF2B5EF4-FFF2-40B4-BE49-F238E27FC236}">
                <a16:creationId xmlns:a16="http://schemas.microsoft.com/office/drawing/2014/main" id="{19C0759C-7815-62EE-E606-EBC3C273B189}"/>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17</a:t>
            </a:fld>
            <a:endParaRPr lang="en-AU"/>
          </a:p>
        </p:txBody>
      </p:sp>
    </p:spTree>
    <p:extLst>
      <p:ext uri="{BB962C8B-B14F-4D97-AF65-F5344CB8AC3E}">
        <p14:creationId xmlns:p14="http://schemas.microsoft.com/office/powerpoint/2010/main" val="140424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011DBB61-226B-58BD-18EE-76C6310C1341}"/>
              </a:ext>
            </a:extLst>
          </p:cNvPr>
          <p:cNvPicPr>
            <a:picLocks noGrp="1" noChangeAspect="1"/>
          </p:cNvPicPr>
          <p:nvPr>
            <p:ph type="pic" sz="quarter" idx="13"/>
          </p:nvPr>
        </p:nvPicPr>
        <p:blipFill rotWithShape="1">
          <a:blip r:embed="rId3"/>
          <a:srcRect l="-9731" r="-9731"/>
          <a:stretch/>
        </p:blipFill>
        <p:spPr/>
      </p:pic>
      <p:sp>
        <p:nvSpPr>
          <p:cNvPr id="6" name="Title 5">
            <a:extLst>
              <a:ext uri="{FF2B5EF4-FFF2-40B4-BE49-F238E27FC236}">
                <a16:creationId xmlns:a16="http://schemas.microsoft.com/office/drawing/2014/main" id="{CE7421BE-5B42-3F07-617F-198EA36E85D8}"/>
              </a:ext>
            </a:extLst>
          </p:cNvPr>
          <p:cNvSpPr>
            <a:spLocks noGrp="1"/>
          </p:cNvSpPr>
          <p:nvPr>
            <p:ph type="title"/>
          </p:nvPr>
        </p:nvSpPr>
        <p:spPr/>
        <p:txBody>
          <a:bodyPr/>
          <a:lstStyle/>
          <a:p>
            <a:r>
              <a:rPr lang="en-AU" dirty="0"/>
              <a:t>Flask Architecture</a:t>
            </a:r>
          </a:p>
        </p:txBody>
      </p:sp>
      <p:sp>
        <p:nvSpPr>
          <p:cNvPr id="3" name="Slide Number Placeholder 2">
            <a:extLst>
              <a:ext uri="{FF2B5EF4-FFF2-40B4-BE49-F238E27FC236}">
                <a16:creationId xmlns:a16="http://schemas.microsoft.com/office/drawing/2014/main" id="{EDA59B70-E968-6919-F94F-1F72A9EAAFB4}"/>
              </a:ext>
            </a:extLst>
          </p:cNvPr>
          <p:cNvSpPr>
            <a:spLocks noGrp="1"/>
          </p:cNvSpPr>
          <p:nvPr>
            <p:ph type="sldNum" sz="quarter" idx="16"/>
          </p:nvPr>
        </p:nvSpPr>
        <p:spPr/>
        <p:txBody>
          <a:bodyPr/>
          <a:lstStyle/>
          <a:p>
            <a:fld id="{10A01DC5-1685-4615-8240-15192985C6A2}" type="slidenum">
              <a:rPr lang="en-AU" smtClean="0"/>
              <a:t>18</a:t>
            </a:fld>
            <a:endParaRPr lang="en-AU"/>
          </a:p>
        </p:txBody>
      </p:sp>
      <p:sp>
        <p:nvSpPr>
          <p:cNvPr id="8" name="Text Placeholder 7">
            <a:extLst>
              <a:ext uri="{FF2B5EF4-FFF2-40B4-BE49-F238E27FC236}">
                <a16:creationId xmlns:a16="http://schemas.microsoft.com/office/drawing/2014/main" id="{BAEFE474-DBFA-28EA-AE29-2F6D7DBFDBFC}"/>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The </a:t>
            </a:r>
            <a:r>
              <a:rPr lang="en-AU" b="1" dirty="0"/>
              <a:t>static</a:t>
            </a:r>
            <a:r>
              <a:rPr lang="en-AU" dirty="0"/>
              <a:t> folder contents are served publicly</a:t>
            </a:r>
          </a:p>
          <a:p>
            <a:pPr marL="817200" lvl="4" indent="-457200">
              <a:lnSpc>
                <a:spcPct val="100000"/>
              </a:lnSpc>
            </a:pPr>
            <a:r>
              <a:rPr lang="en-AU" dirty="0"/>
              <a:t>Today, PWA requirements and the Bootstrap frontend framework have already been built into the static folder to facilitate our rapid app development</a:t>
            </a:r>
          </a:p>
          <a:p>
            <a:pPr marL="457200" indent="-457200">
              <a:lnSpc>
                <a:spcPct val="100000"/>
              </a:lnSpc>
              <a:spcAft>
                <a:spcPts val="600"/>
              </a:spcAft>
              <a:buFont typeface="+mj-lt"/>
              <a:buAutoNum type="arabicPeriod"/>
            </a:pPr>
            <a:r>
              <a:rPr lang="en-AU" dirty="0"/>
              <a:t>The </a:t>
            </a:r>
            <a:r>
              <a:rPr lang="en-AU" b="1" dirty="0"/>
              <a:t>templates</a:t>
            </a:r>
            <a:r>
              <a:rPr lang="en-AU" dirty="0"/>
              <a:t> folder is the repository for dynamic HTML files with the Jinga2 template engine built-in</a:t>
            </a:r>
          </a:p>
          <a:p>
            <a:pPr marL="457200" indent="-457200">
              <a:lnSpc>
                <a:spcPct val="100000"/>
              </a:lnSpc>
              <a:spcAft>
                <a:spcPts val="600"/>
              </a:spcAft>
              <a:buFont typeface="+mj-lt"/>
              <a:buAutoNum type="arabicPeriod"/>
            </a:pPr>
            <a:r>
              <a:rPr lang="en-AU" dirty="0"/>
              <a:t>The </a:t>
            </a:r>
            <a:r>
              <a:rPr lang="en-AU" b="1" dirty="0"/>
              <a:t>main.py</a:t>
            </a:r>
            <a:r>
              <a:rPr lang="en-AU" dirty="0"/>
              <a:t> is the Flask App python implementation configuring endpoints and their HTTP request methods.</a:t>
            </a:r>
          </a:p>
          <a:p>
            <a:pPr marL="457200" indent="-457200">
              <a:lnSpc>
                <a:spcPct val="100000"/>
              </a:lnSpc>
              <a:spcAft>
                <a:spcPts val="600"/>
              </a:spcAft>
              <a:buFont typeface="+mj-lt"/>
              <a:buAutoNum type="arabicPeriod"/>
            </a:pPr>
            <a:r>
              <a:rPr lang="en-AU" dirty="0"/>
              <a:t>Other Python files (think machine learning, database interface, app services, etc, etc) can be added to the root of the project and called by main.py as you would any other Python abstraction.</a:t>
            </a:r>
          </a:p>
          <a:p>
            <a:pPr marL="817200" lvl="4" indent="-457200">
              <a:lnSpc>
                <a:spcPct val="100000"/>
              </a:lnSpc>
            </a:pPr>
            <a:r>
              <a:rPr lang="en-AU" dirty="0"/>
              <a:t>Netflix, Uber, Airbnb, Reddit all use Flask</a:t>
            </a:r>
          </a:p>
        </p:txBody>
      </p:sp>
      <p:sp>
        <p:nvSpPr>
          <p:cNvPr id="9" name="Text Placeholder 8">
            <a:extLst>
              <a:ext uri="{FF2B5EF4-FFF2-40B4-BE49-F238E27FC236}">
                <a16:creationId xmlns:a16="http://schemas.microsoft.com/office/drawing/2014/main" id="{EDC2E7BA-EF78-EE7C-9CBB-870847CDFBE4}"/>
              </a:ext>
            </a:extLst>
          </p:cNvPr>
          <p:cNvSpPr>
            <a:spLocks noGrp="1"/>
          </p:cNvSpPr>
          <p:nvPr>
            <p:ph type="body" sz="quarter" idx="18"/>
          </p:nvPr>
        </p:nvSpPr>
        <p:spPr/>
        <p:txBody>
          <a:bodyPr/>
          <a:lstStyle/>
          <a:p>
            <a:r>
              <a:rPr lang="en-AU" dirty="0"/>
              <a:t>File structure</a:t>
            </a:r>
          </a:p>
        </p:txBody>
      </p:sp>
    </p:spTree>
    <p:extLst>
      <p:ext uri="{BB962C8B-B14F-4D97-AF65-F5344CB8AC3E}">
        <p14:creationId xmlns:p14="http://schemas.microsoft.com/office/powerpoint/2010/main" val="187989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8AF7A3F-CC7B-09D0-5F5F-A6147FEB1098}"/>
              </a:ext>
            </a:extLst>
          </p:cNvPr>
          <p:cNvSpPr>
            <a:spLocks noGrp="1"/>
          </p:cNvSpPr>
          <p:nvPr>
            <p:ph type="pic" sz="quarter" idx="13"/>
          </p:nvPr>
        </p:nvSpPr>
        <p:spPr/>
        <p:txBody>
          <a:bodyPr/>
          <a:lstStyle/>
          <a:p>
            <a:r>
              <a:rPr lang="en-AU" dirty="0"/>
              <a:t>$ pip install flask</a:t>
            </a:r>
          </a:p>
        </p:txBody>
      </p:sp>
      <p:sp>
        <p:nvSpPr>
          <p:cNvPr id="4" name="Slide Number Placeholder 3">
            <a:extLst>
              <a:ext uri="{FF2B5EF4-FFF2-40B4-BE49-F238E27FC236}">
                <a16:creationId xmlns:a16="http://schemas.microsoft.com/office/drawing/2014/main" id="{617660D6-DA4F-25CB-F0CE-646323045619}"/>
              </a:ext>
            </a:extLst>
          </p:cNvPr>
          <p:cNvSpPr>
            <a:spLocks noGrp="1"/>
          </p:cNvSpPr>
          <p:nvPr>
            <p:ph type="sldNum" sz="quarter" idx="12"/>
          </p:nvPr>
        </p:nvSpPr>
        <p:spPr/>
        <p:txBody>
          <a:bodyPr/>
          <a:lstStyle/>
          <a:p>
            <a:fld id="{10A01DC5-1685-4615-8240-15192985C6A2}" type="slidenum">
              <a:rPr lang="en-AU" smtClean="0"/>
              <a:pPr/>
              <a:t>19</a:t>
            </a:fld>
            <a:endParaRPr lang="en-AU"/>
          </a:p>
        </p:txBody>
      </p:sp>
      <p:sp>
        <p:nvSpPr>
          <p:cNvPr id="7" name="Title 6">
            <a:extLst>
              <a:ext uri="{FF2B5EF4-FFF2-40B4-BE49-F238E27FC236}">
                <a16:creationId xmlns:a16="http://schemas.microsoft.com/office/drawing/2014/main" id="{60D0755E-B7CD-756C-9097-DE6C2149286B}"/>
              </a:ext>
            </a:extLst>
          </p:cNvPr>
          <p:cNvSpPr>
            <a:spLocks noGrp="1"/>
          </p:cNvSpPr>
          <p:nvPr>
            <p:ph type="title"/>
          </p:nvPr>
        </p:nvSpPr>
        <p:spPr/>
        <p:txBody>
          <a:bodyPr/>
          <a:lstStyle/>
          <a:p>
            <a:r>
              <a:rPr lang="en-AU" dirty="0"/>
              <a:t>Flask</a:t>
            </a:r>
          </a:p>
        </p:txBody>
      </p:sp>
      <p:sp>
        <p:nvSpPr>
          <p:cNvPr id="9" name="Text Placeholder 8">
            <a:extLst>
              <a:ext uri="{FF2B5EF4-FFF2-40B4-BE49-F238E27FC236}">
                <a16:creationId xmlns:a16="http://schemas.microsoft.com/office/drawing/2014/main" id="{1380DC7B-BEC4-1B9C-464B-7AE5AF6B2B57}"/>
              </a:ext>
            </a:extLst>
          </p:cNvPr>
          <p:cNvSpPr>
            <a:spLocks noGrp="1"/>
          </p:cNvSpPr>
          <p:nvPr>
            <p:ph type="body" sz="quarter" idx="18"/>
          </p:nvPr>
        </p:nvSpPr>
        <p:spPr/>
        <p:txBody>
          <a:bodyPr/>
          <a:lstStyle/>
          <a:p>
            <a:r>
              <a:rPr lang="en-AU" dirty="0"/>
              <a:t>Install</a:t>
            </a:r>
          </a:p>
        </p:txBody>
      </p:sp>
    </p:spTree>
    <p:extLst>
      <p:ext uri="{BB962C8B-B14F-4D97-AF65-F5344CB8AC3E}">
        <p14:creationId xmlns:p14="http://schemas.microsoft.com/office/powerpoint/2010/main" val="29509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731A18-1BCE-0922-AD0F-1096ACD46065}"/>
              </a:ext>
            </a:extLst>
          </p:cNvPr>
          <p:cNvSpPr>
            <a:spLocks noGrp="1"/>
          </p:cNvSpPr>
          <p:nvPr>
            <p:ph type="pic" sz="quarter" idx="13"/>
          </p:nvPr>
        </p:nvSpPr>
        <p:spPr/>
        <p:txBody>
          <a:bodyPr/>
          <a:lstStyle/>
          <a:p>
            <a:r>
              <a:rPr lang="en-AU" dirty="0"/>
              <a:t>I’d like to begin by acknowledging the Traditional Owners of the land on which we meet today, the Gadigal people of the Eora nation and pay my respects to Elders past and present.</a:t>
            </a:r>
          </a:p>
          <a:p>
            <a:r>
              <a:rPr lang="en-AU" dirty="0"/>
              <a:t>They are the first engineers, teachers and learners on these lands.</a:t>
            </a:r>
            <a:endParaRPr lang="en-AU"/>
          </a:p>
        </p:txBody>
      </p:sp>
      <p:sp>
        <p:nvSpPr>
          <p:cNvPr id="3" name="Title 2">
            <a:extLst>
              <a:ext uri="{FF2B5EF4-FFF2-40B4-BE49-F238E27FC236}">
                <a16:creationId xmlns:a16="http://schemas.microsoft.com/office/drawing/2014/main" id="{FA85DF43-397A-740C-CBBE-A6633321C528}"/>
              </a:ext>
            </a:extLst>
          </p:cNvPr>
          <p:cNvSpPr>
            <a:spLocks noGrp="1"/>
          </p:cNvSpPr>
          <p:nvPr>
            <p:ph type="title"/>
          </p:nvPr>
        </p:nvSpPr>
        <p:spPr/>
        <p:txBody>
          <a:bodyPr/>
          <a:lstStyle/>
          <a:p>
            <a:r>
              <a:rPr lang="en-AU" dirty="0"/>
              <a:t>Welcome to country</a:t>
            </a:r>
          </a:p>
        </p:txBody>
      </p:sp>
    </p:spTree>
    <p:extLst>
      <p:ext uri="{BB962C8B-B14F-4D97-AF65-F5344CB8AC3E}">
        <p14:creationId xmlns:p14="http://schemas.microsoft.com/office/powerpoint/2010/main" val="24243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C05B64-3CC9-09A4-87D8-27C35CBC9A90}"/>
              </a:ext>
            </a:extLst>
          </p:cNvPr>
          <p:cNvSpPr>
            <a:spLocks noGrp="1"/>
          </p:cNvSpPr>
          <p:nvPr>
            <p:ph type="sldNum" sz="quarter" idx="12"/>
          </p:nvPr>
        </p:nvSpPr>
        <p:spPr/>
        <p:txBody>
          <a:bodyPr/>
          <a:lstStyle/>
          <a:p>
            <a:fld id="{10A01DC5-1685-4615-8240-15192985C6A2}" type="slidenum">
              <a:rPr lang="en-AU" smtClean="0"/>
              <a:pPr/>
              <a:t>20</a:t>
            </a:fld>
            <a:endParaRPr lang="en-AU"/>
          </a:p>
        </p:txBody>
      </p:sp>
      <p:pic>
        <p:nvPicPr>
          <p:cNvPr id="29" name="Picture 28">
            <a:extLst>
              <a:ext uri="{FF2B5EF4-FFF2-40B4-BE49-F238E27FC236}">
                <a16:creationId xmlns:a16="http://schemas.microsoft.com/office/drawing/2014/main" id="{A7DE8FF0-CA70-BBBE-A3D7-B4218FD50141}"/>
              </a:ext>
            </a:extLst>
          </p:cNvPr>
          <p:cNvPicPr>
            <a:picLocks noChangeAspect="1"/>
          </p:cNvPicPr>
          <p:nvPr/>
        </p:nvPicPr>
        <p:blipFill>
          <a:blip r:embed="rId3"/>
          <a:srcRect l="4348" t="6751" r="4498" b="6543"/>
          <a:stretch/>
        </p:blipFill>
        <p:spPr>
          <a:xfrm>
            <a:off x="676150" y="0"/>
            <a:ext cx="10839699" cy="6858000"/>
          </a:xfrm>
          <a:prstGeom prst="rect">
            <a:avLst/>
          </a:prstGeom>
        </p:spPr>
      </p:pic>
    </p:spTree>
    <p:extLst>
      <p:ext uri="{BB962C8B-B14F-4D97-AF65-F5344CB8AC3E}">
        <p14:creationId xmlns:p14="http://schemas.microsoft.com/office/powerpoint/2010/main" val="348178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DCF17D-DA50-1037-4C09-FF3A9E4C1604}"/>
              </a:ext>
            </a:extLst>
          </p:cNvPr>
          <p:cNvSpPr>
            <a:spLocks noGrp="1"/>
          </p:cNvSpPr>
          <p:nvPr>
            <p:ph type="sldNum" sz="quarter" idx="12"/>
          </p:nvPr>
        </p:nvSpPr>
        <p:spPr/>
        <p:txBody>
          <a:bodyPr/>
          <a:lstStyle/>
          <a:p>
            <a:fld id="{10A01DC5-1685-4615-8240-15192985C6A2}" type="slidenum">
              <a:rPr lang="en-AU" smtClean="0"/>
              <a:t>21</a:t>
            </a:fld>
            <a:endParaRPr lang="en-AU"/>
          </a:p>
        </p:txBody>
      </p:sp>
      <p:pic>
        <p:nvPicPr>
          <p:cNvPr id="6" name="Picture 5">
            <a:extLst>
              <a:ext uri="{FF2B5EF4-FFF2-40B4-BE49-F238E27FC236}">
                <a16:creationId xmlns:a16="http://schemas.microsoft.com/office/drawing/2014/main" id="{BA15F272-4A3C-9664-D054-5302E5E5475A}"/>
              </a:ext>
            </a:extLst>
          </p:cNvPr>
          <p:cNvPicPr>
            <a:picLocks noChangeAspect="1"/>
          </p:cNvPicPr>
          <p:nvPr/>
        </p:nvPicPr>
        <p:blipFill>
          <a:blip r:embed="rId3"/>
          <a:srcRect l="3363" t="5001" r="3239" b="4986"/>
          <a:stretch/>
        </p:blipFill>
        <p:spPr>
          <a:xfrm>
            <a:off x="741614" y="0"/>
            <a:ext cx="10708772" cy="6858000"/>
          </a:xfrm>
          <a:prstGeom prst="rect">
            <a:avLst/>
          </a:prstGeom>
        </p:spPr>
      </p:pic>
    </p:spTree>
    <p:extLst>
      <p:ext uri="{BB962C8B-B14F-4D97-AF65-F5344CB8AC3E}">
        <p14:creationId xmlns:p14="http://schemas.microsoft.com/office/powerpoint/2010/main" val="67615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FA04EE8-8E15-C7AB-8F13-1433520C19BE}"/>
              </a:ext>
            </a:extLst>
          </p:cNvPr>
          <p:cNvPicPr>
            <a:picLocks noGrp="1" noChangeAspect="1"/>
          </p:cNvPicPr>
          <p:nvPr>
            <p:ph type="pic" sz="quarter" idx="13"/>
          </p:nvPr>
        </p:nvPicPr>
        <p:blipFill rotWithShape="1">
          <a:blip r:embed="rId3"/>
          <a:srcRect t="-110715" b="-110715"/>
          <a:stretch/>
        </p:blipFill>
        <p:spPr/>
      </p:pic>
      <p:sp>
        <p:nvSpPr>
          <p:cNvPr id="3" name="Title 2">
            <a:extLst>
              <a:ext uri="{FF2B5EF4-FFF2-40B4-BE49-F238E27FC236}">
                <a16:creationId xmlns:a16="http://schemas.microsoft.com/office/drawing/2014/main" id="{FCA5D426-DF63-98FF-5728-58F93264346D}"/>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B860F064-933D-E039-C03C-D8B30821C3F0}"/>
              </a:ext>
            </a:extLst>
          </p:cNvPr>
          <p:cNvSpPr>
            <a:spLocks noGrp="1"/>
          </p:cNvSpPr>
          <p:nvPr>
            <p:ph type="sldNum" sz="quarter" idx="16"/>
          </p:nvPr>
        </p:nvSpPr>
        <p:spPr/>
        <p:txBody>
          <a:bodyPr/>
          <a:lstStyle/>
          <a:p>
            <a:fld id="{10A01DC5-1685-4615-8240-15192985C6A2}" type="slidenum">
              <a:rPr lang="en-AU" smtClean="0"/>
              <a:t>22</a:t>
            </a:fld>
            <a:endParaRPr lang="en-AU"/>
          </a:p>
        </p:txBody>
      </p:sp>
      <p:sp>
        <p:nvSpPr>
          <p:cNvPr id="5" name="Text Placeholder 4">
            <a:extLst>
              <a:ext uri="{FF2B5EF4-FFF2-40B4-BE49-F238E27FC236}">
                <a16:creationId xmlns:a16="http://schemas.microsoft.com/office/drawing/2014/main" id="{E1B85D87-9DC8-94D5-B7C9-E27A730D5BF1}"/>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a:lnSpc>
                <a:spcPct val="100000"/>
              </a:lnSpc>
              <a:spcAft>
                <a:spcPts val="600"/>
              </a:spcAft>
            </a:pPr>
            <a:r>
              <a:rPr lang="en-AU" b="1" dirty="0"/>
              <a:t>Inspect:</a:t>
            </a:r>
          </a:p>
          <a:p>
            <a:pPr marL="702900" lvl="4" indent="-342900">
              <a:lnSpc>
                <a:spcPct val="100000"/>
              </a:lnSpc>
            </a:pPr>
            <a:r>
              <a:rPr lang="en-AU" dirty="0"/>
              <a:t>Browser developer tools console</a:t>
            </a:r>
          </a:p>
          <a:p>
            <a:pPr marL="702900" lvl="4" indent="-342900">
              <a:lnSpc>
                <a:spcPct val="100000"/>
              </a:lnSpc>
            </a:pPr>
            <a:r>
              <a:rPr lang="en-AU" dirty="0"/>
              <a:t>Terminal</a:t>
            </a:r>
          </a:p>
        </p:txBody>
      </p:sp>
      <p:sp>
        <p:nvSpPr>
          <p:cNvPr id="6" name="Text Placeholder 5">
            <a:extLst>
              <a:ext uri="{FF2B5EF4-FFF2-40B4-BE49-F238E27FC236}">
                <a16:creationId xmlns:a16="http://schemas.microsoft.com/office/drawing/2014/main" id="{A646DD73-539A-2928-3A79-7A348CDBA429}"/>
              </a:ext>
            </a:extLst>
          </p:cNvPr>
          <p:cNvSpPr>
            <a:spLocks noGrp="1"/>
          </p:cNvSpPr>
          <p:nvPr>
            <p:ph type="body" sz="quarter" idx="18"/>
          </p:nvPr>
        </p:nvSpPr>
        <p:spPr/>
        <p:txBody>
          <a:bodyPr/>
          <a:lstStyle/>
          <a:p>
            <a:r>
              <a:rPr lang="en-AU" dirty="0"/>
              <a:t>Test: basic HTML and domain root GET request</a:t>
            </a:r>
          </a:p>
        </p:txBody>
      </p:sp>
    </p:spTree>
    <p:extLst>
      <p:ext uri="{BB962C8B-B14F-4D97-AF65-F5344CB8AC3E}">
        <p14:creationId xmlns:p14="http://schemas.microsoft.com/office/powerpoint/2010/main" val="62998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B7272-470B-F9CF-6D52-A37894E33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CD85F8-D84C-F209-0521-EE3639EA5F25}"/>
              </a:ext>
            </a:extLst>
          </p:cNvPr>
          <p:cNvSpPr>
            <a:spLocks noGrp="1"/>
          </p:cNvSpPr>
          <p:nvPr>
            <p:ph type="title"/>
          </p:nvPr>
        </p:nvSpPr>
        <p:spPr/>
        <p:txBody>
          <a:bodyPr/>
          <a:lstStyle/>
          <a:p>
            <a:r>
              <a:rPr lang="en-AU" dirty="0"/>
              <a:t>Debugging Flask</a:t>
            </a:r>
          </a:p>
        </p:txBody>
      </p:sp>
      <p:sp>
        <p:nvSpPr>
          <p:cNvPr id="2" name="Slide Number Placeholder 1">
            <a:extLst>
              <a:ext uri="{FF2B5EF4-FFF2-40B4-BE49-F238E27FC236}">
                <a16:creationId xmlns:a16="http://schemas.microsoft.com/office/drawing/2014/main" id="{3C8057D5-C1E7-495F-4456-FB851720A48A}"/>
              </a:ext>
            </a:extLst>
          </p:cNvPr>
          <p:cNvSpPr>
            <a:spLocks noGrp="1"/>
          </p:cNvSpPr>
          <p:nvPr>
            <p:ph type="sldNum" sz="quarter" idx="16"/>
          </p:nvPr>
        </p:nvSpPr>
        <p:spPr/>
        <p:txBody>
          <a:bodyPr/>
          <a:lstStyle/>
          <a:p>
            <a:fld id="{10A01DC5-1685-4615-8240-15192985C6A2}" type="slidenum">
              <a:rPr lang="en-AU" smtClean="0"/>
              <a:t>23</a:t>
            </a:fld>
            <a:endParaRPr lang="en-AU"/>
          </a:p>
        </p:txBody>
      </p:sp>
      <p:sp>
        <p:nvSpPr>
          <p:cNvPr id="5" name="Text Placeholder 4">
            <a:extLst>
              <a:ext uri="{FF2B5EF4-FFF2-40B4-BE49-F238E27FC236}">
                <a16:creationId xmlns:a16="http://schemas.microsoft.com/office/drawing/2014/main" id="{3240C350-063A-BC41-9524-9C53AB1B1089}"/>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t>Force a runtime error</a:t>
            </a:r>
          </a:p>
          <a:p>
            <a:pPr>
              <a:lnSpc>
                <a:spcPct val="100000"/>
              </a:lnSpc>
              <a:spcAft>
                <a:spcPts val="600"/>
              </a:spcAft>
            </a:pPr>
            <a:r>
              <a:rPr lang="en-AU" dirty="0">
                <a:latin typeface="Source Code Pro" panose="020B0509030403020204" pitchFamily="49" charset="0"/>
                <a:ea typeface="Source Code Pro" panose="020B0509030403020204" pitchFamily="49" charset="0"/>
              </a:rPr>
              <a:t>	$ python main.py</a:t>
            </a:r>
          </a:p>
          <a:p>
            <a:pPr>
              <a:lnSpc>
                <a:spcPct val="100000"/>
              </a:lnSpc>
              <a:spcAft>
                <a:spcPts val="600"/>
              </a:spcAft>
            </a:pPr>
            <a:r>
              <a:rPr lang="en-AU" dirty="0"/>
              <a:t>	Navigate to </a:t>
            </a:r>
            <a:r>
              <a:rPr lang="en-AU" dirty="0">
                <a:latin typeface="Source Code Pro" panose="020B0509030403020204" pitchFamily="49" charset="0"/>
                <a:ea typeface="Source Code Pro" panose="020B0509030403020204" pitchFamily="49" charset="0"/>
              </a:rPr>
              <a:t>http://127.0.0.1:5000/ </a:t>
            </a:r>
          </a:p>
          <a:p>
            <a:pPr marL="457200" indent="-457200">
              <a:lnSpc>
                <a:spcPct val="100000"/>
              </a:lnSpc>
              <a:spcAft>
                <a:spcPts val="600"/>
              </a:spcAft>
              <a:buFont typeface="+mj-lt"/>
              <a:buAutoNum type="arabicPeriod" startAt="2"/>
            </a:pPr>
            <a:r>
              <a:rPr lang="en-AU" b="1" dirty="0"/>
              <a:t>Debugging Tools</a:t>
            </a:r>
          </a:p>
          <a:p>
            <a:pPr marL="817200" lvl="4" indent="-457200">
              <a:lnSpc>
                <a:spcPct val="100000"/>
              </a:lnSpc>
            </a:pPr>
            <a:r>
              <a:rPr lang="en-AU" dirty="0"/>
              <a:t>Terminal – Webserver and event log</a:t>
            </a:r>
          </a:p>
          <a:p>
            <a:pPr marL="817200" lvl="4" indent="-457200">
              <a:lnSpc>
                <a:spcPct val="100000"/>
              </a:lnSpc>
            </a:pPr>
            <a:r>
              <a:rPr lang="en-AU" dirty="0"/>
              <a:t>Browser developer tools – Frontend</a:t>
            </a:r>
          </a:p>
          <a:p>
            <a:pPr marL="817200" lvl="4" indent="-457200">
              <a:lnSpc>
                <a:spcPct val="100000"/>
              </a:lnSpc>
            </a:pPr>
            <a:r>
              <a:rPr lang="en-AU" dirty="0"/>
              <a:t>Traceback - Runtime</a:t>
            </a:r>
          </a:p>
          <a:p>
            <a:pPr marL="817200" lvl="4" indent="-457200">
              <a:lnSpc>
                <a:spcPct val="100000"/>
              </a:lnSpc>
            </a:pPr>
            <a:r>
              <a:rPr lang="en-AU" dirty="0" err="1"/>
              <a:t>VSCode</a:t>
            </a:r>
            <a:r>
              <a:rPr lang="en-AU" dirty="0"/>
              <a:t> debugging tools – General debugging</a:t>
            </a:r>
          </a:p>
          <a:p>
            <a:pPr marL="457200" indent="-457200">
              <a:lnSpc>
                <a:spcPct val="100000"/>
              </a:lnSpc>
              <a:spcAft>
                <a:spcPts val="600"/>
              </a:spcAft>
              <a:buFont typeface="+mj-lt"/>
              <a:buAutoNum type="arabicPeriod" startAt="2"/>
            </a:pPr>
            <a:r>
              <a:rPr lang="en-AU" b="1" dirty="0"/>
              <a:t>Compiler error</a:t>
            </a:r>
          </a:p>
          <a:p>
            <a:pPr marL="817200" lvl="4" indent="-457200">
              <a:lnSpc>
                <a:spcPct val="100000"/>
              </a:lnSpc>
            </a:pPr>
            <a:r>
              <a:rPr lang="en-AU" dirty="0"/>
              <a:t>They will generally cause a terminal error, and Flask will need to be re-initialised from the terminal</a:t>
            </a:r>
          </a:p>
          <a:p>
            <a:pPr marL="817200" lvl="4" indent="-457200">
              <a:lnSpc>
                <a:spcPct val="100000"/>
              </a:lnSpc>
            </a:pPr>
            <a:r>
              <a:rPr lang="en-AU" dirty="0">
                <a:latin typeface="Source Code Pro" panose="020B0509030403020204" pitchFamily="49" charset="0"/>
                <a:ea typeface="Source Code Pro" panose="020B0509030403020204" pitchFamily="49" charset="0"/>
              </a:rPr>
              <a:t>$ python main.py</a:t>
            </a:r>
          </a:p>
          <a:p>
            <a:pPr>
              <a:lnSpc>
                <a:spcPct val="100000"/>
              </a:lnSpc>
              <a:spcAft>
                <a:spcPts val="600"/>
              </a:spcAft>
            </a:pPr>
            <a:endParaRPr lang="en-AU" dirty="0"/>
          </a:p>
          <a:p>
            <a:pPr>
              <a:lnSpc>
                <a:spcPct val="100000"/>
              </a:lnSpc>
              <a:spcAft>
                <a:spcPts val="600"/>
              </a:spcAft>
            </a:pPr>
            <a:endParaRPr lang="en-AU" dirty="0"/>
          </a:p>
          <a:p>
            <a:pPr>
              <a:lnSpc>
                <a:spcPct val="100000"/>
              </a:lnSpc>
              <a:spcAft>
                <a:spcPts val="600"/>
              </a:spcAft>
            </a:pPr>
            <a:endParaRPr lang="en-AU" dirty="0"/>
          </a:p>
          <a:p>
            <a:pPr>
              <a:lnSpc>
                <a:spcPct val="100000"/>
              </a:lnSpc>
              <a:spcAft>
                <a:spcPts val="600"/>
              </a:spcAft>
            </a:pPr>
            <a:endParaRPr lang="en-AU" dirty="0"/>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03C36A35-692E-B413-9C7F-9F518FCA5990}"/>
              </a:ext>
            </a:extLst>
          </p:cNvPr>
          <p:cNvSpPr>
            <a:spLocks noGrp="1"/>
          </p:cNvSpPr>
          <p:nvPr>
            <p:ph type="body" sz="quarter" idx="18"/>
          </p:nvPr>
        </p:nvSpPr>
        <p:spPr/>
        <p:txBody>
          <a:bodyPr/>
          <a:lstStyle/>
          <a:p>
            <a:r>
              <a:rPr lang="en-AU" dirty="0"/>
              <a:t>Tools</a:t>
            </a:r>
          </a:p>
        </p:txBody>
      </p:sp>
      <p:pic>
        <p:nvPicPr>
          <p:cNvPr id="9" name="Picture Placeholder 8">
            <a:extLst>
              <a:ext uri="{FF2B5EF4-FFF2-40B4-BE49-F238E27FC236}">
                <a16:creationId xmlns:a16="http://schemas.microsoft.com/office/drawing/2014/main" id="{6FC727A8-BCB2-E1E0-7499-293A04AC5CBB}"/>
              </a:ext>
            </a:extLst>
          </p:cNvPr>
          <p:cNvPicPr>
            <a:picLocks noGrp="1" noChangeAspect="1"/>
          </p:cNvPicPr>
          <p:nvPr>
            <p:ph type="pic" sz="quarter" idx="13"/>
          </p:nvPr>
        </p:nvPicPr>
        <p:blipFill rotWithShape="1">
          <a:blip r:embed="rId3"/>
          <a:srcRect t="-66436" b="-66436"/>
          <a:stretch/>
        </p:blipFill>
        <p:spPr>
          <a:xfrm>
            <a:off x="0" y="-162000"/>
            <a:ext cx="5040000" cy="6858000"/>
          </a:xfrm>
        </p:spPr>
      </p:pic>
    </p:spTree>
    <p:extLst>
      <p:ext uri="{BB962C8B-B14F-4D97-AF65-F5344CB8AC3E}">
        <p14:creationId xmlns:p14="http://schemas.microsoft.com/office/powerpoint/2010/main" val="145909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18E204-0CB1-3DA9-2762-D04FE5303E24}"/>
              </a:ext>
            </a:extLst>
          </p:cNvPr>
          <p:cNvSpPr>
            <a:spLocks noGrp="1"/>
          </p:cNvSpPr>
          <p:nvPr>
            <p:ph type="sldNum" sz="quarter" idx="12"/>
          </p:nvPr>
        </p:nvSpPr>
        <p:spPr/>
        <p:txBody>
          <a:bodyPr/>
          <a:lstStyle/>
          <a:p>
            <a:fld id="{10A01DC5-1685-4615-8240-15192985C6A2}" type="slidenum">
              <a:rPr lang="en-AU" smtClean="0"/>
              <a:t>24</a:t>
            </a:fld>
            <a:endParaRPr lang="en-AU"/>
          </a:p>
        </p:txBody>
      </p:sp>
      <p:pic>
        <p:nvPicPr>
          <p:cNvPr id="4" name="Picture 3">
            <a:extLst>
              <a:ext uri="{FF2B5EF4-FFF2-40B4-BE49-F238E27FC236}">
                <a16:creationId xmlns:a16="http://schemas.microsoft.com/office/drawing/2014/main" id="{CAEE8B1A-AEFE-08B8-1EC0-5DFA4FB9DE0F}"/>
              </a:ext>
            </a:extLst>
          </p:cNvPr>
          <p:cNvPicPr>
            <a:picLocks noChangeAspect="1"/>
          </p:cNvPicPr>
          <p:nvPr/>
        </p:nvPicPr>
        <p:blipFill>
          <a:blip r:embed="rId3"/>
          <a:srcRect l="4306" t="12145" r="4375" b="12145"/>
          <a:stretch/>
        </p:blipFill>
        <p:spPr>
          <a:xfrm>
            <a:off x="-9669" y="1619626"/>
            <a:ext cx="12201669" cy="3618747"/>
          </a:xfrm>
          <a:prstGeom prst="rect">
            <a:avLst/>
          </a:prstGeom>
        </p:spPr>
      </p:pic>
    </p:spTree>
    <p:extLst>
      <p:ext uri="{BB962C8B-B14F-4D97-AF65-F5344CB8AC3E}">
        <p14:creationId xmlns:p14="http://schemas.microsoft.com/office/powerpoint/2010/main" val="34656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511F58-83AE-E175-8851-0D192E1ECC73}"/>
              </a:ext>
            </a:extLst>
          </p:cNvPr>
          <p:cNvSpPr>
            <a:spLocks noGrp="1"/>
          </p:cNvSpPr>
          <p:nvPr>
            <p:ph type="sldNum" sz="quarter" idx="12"/>
          </p:nvPr>
        </p:nvSpPr>
        <p:spPr/>
        <p:txBody>
          <a:bodyPr/>
          <a:lstStyle/>
          <a:p>
            <a:fld id="{10A01DC5-1685-4615-8240-15192985C6A2}" type="slidenum">
              <a:rPr lang="en-AU" smtClean="0"/>
              <a:t>25</a:t>
            </a:fld>
            <a:endParaRPr lang="en-AU"/>
          </a:p>
        </p:txBody>
      </p:sp>
      <p:pic>
        <p:nvPicPr>
          <p:cNvPr id="4" name="Picture 3">
            <a:extLst>
              <a:ext uri="{FF2B5EF4-FFF2-40B4-BE49-F238E27FC236}">
                <a16:creationId xmlns:a16="http://schemas.microsoft.com/office/drawing/2014/main" id="{FD643F1A-026B-C531-1335-893E7288B91E}"/>
              </a:ext>
            </a:extLst>
          </p:cNvPr>
          <p:cNvPicPr>
            <a:picLocks noChangeAspect="1"/>
          </p:cNvPicPr>
          <p:nvPr/>
        </p:nvPicPr>
        <p:blipFill>
          <a:blip r:embed="rId3"/>
          <a:srcRect l="6650" t="9375" r="6699" b="9375"/>
          <a:stretch/>
        </p:blipFill>
        <p:spPr>
          <a:xfrm>
            <a:off x="934915" y="0"/>
            <a:ext cx="10322169" cy="6858000"/>
          </a:xfrm>
          <a:prstGeom prst="rect">
            <a:avLst/>
          </a:prstGeom>
        </p:spPr>
      </p:pic>
    </p:spTree>
    <p:extLst>
      <p:ext uri="{BB962C8B-B14F-4D97-AF65-F5344CB8AC3E}">
        <p14:creationId xmlns:p14="http://schemas.microsoft.com/office/powerpoint/2010/main" val="321893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49862-6766-A58F-4627-9A46F322ED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022E40-6030-1112-B7C3-8ED64D34D621}"/>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59C012C3-E5D4-D960-E69A-BDEAF98B9D81}"/>
              </a:ext>
            </a:extLst>
          </p:cNvPr>
          <p:cNvSpPr>
            <a:spLocks noGrp="1"/>
          </p:cNvSpPr>
          <p:nvPr>
            <p:ph type="sldNum" sz="quarter" idx="16"/>
          </p:nvPr>
        </p:nvSpPr>
        <p:spPr/>
        <p:txBody>
          <a:bodyPr/>
          <a:lstStyle/>
          <a:p>
            <a:fld id="{10A01DC5-1685-4615-8240-15192985C6A2}" type="slidenum">
              <a:rPr lang="en-AU" smtClean="0"/>
              <a:t>26</a:t>
            </a:fld>
            <a:endParaRPr lang="en-AU"/>
          </a:p>
        </p:txBody>
      </p:sp>
      <p:sp>
        <p:nvSpPr>
          <p:cNvPr id="5" name="Text Placeholder 4">
            <a:extLst>
              <a:ext uri="{FF2B5EF4-FFF2-40B4-BE49-F238E27FC236}">
                <a16:creationId xmlns:a16="http://schemas.microsoft.com/office/drawing/2014/main" id="{14C65688-FAA2-02AA-3198-92D348800E54}"/>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a:lnSpc>
                <a:spcPct val="100000"/>
              </a:lnSpc>
              <a:spcAft>
                <a:spcPts val="600"/>
              </a:spcAft>
            </a:pPr>
            <a:r>
              <a:rPr lang="en-AU" b="1" dirty="0"/>
              <a:t>Inspect:</a:t>
            </a:r>
          </a:p>
          <a:p>
            <a:pPr marL="342900" indent="-342900">
              <a:lnSpc>
                <a:spcPct val="100000"/>
              </a:lnSpc>
              <a:spcAft>
                <a:spcPts val="600"/>
              </a:spcAft>
              <a:buFontTx/>
              <a:buChar char="-"/>
            </a:pPr>
            <a:r>
              <a:rPr lang="en-AU" dirty="0"/>
              <a:t>Developer tools source</a:t>
            </a:r>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897597A6-ECAD-14E1-3C30-834283BEC932}"/>
              </a:ext>
            </a:extLst>
          </p:cNvPr>
          <p:cNvSpPr>
            <a:spLocks noGrp="1"/>
          </p:cNvSpPr>
          <p:nvPr>
            <p:ph type="body" sz="quarter" idx="18"/>
          </p:nvPr>
        </p:nvSpPr>
        <p:spPr/>
        <p:txBody>
          <a:bodyPr/>
          <a:lstStyle/>
          <a:p>
            <a:r>
              <a:rPr lang="en-AU" dirty="0"/>
              <a:t>Test layout template with menu partial and index block</a:t>
            </a:r>
          </a:p>
        </p:txBody>
      </p:sp>
      <p:pic>
        <p:nvPicPr>
          <p:cNvPr id="12" name="Picture Placeholder 11">
            <a:extLst>
              <a:ext uri="{FF2B5EF4-FFF2-40B4-BE49-F238E27FC236}">
                <a16:creationId xmlns:a16="http://schemas.microsoft.com/office/drawing/2014/main" id="{77850A28-F6E3-C3B4-22AB-5DEE45510C47}"/>
              </a:ext>
            </a:extLst>
          </p:cNvPr>
          <p:cNvPicPr>
            <a:picLocks noGrp="1" noChangeAspect="1"/>
          </p:cNvPicPr>
          <p:nvPr>
            <p:ph type="pic" sz="quarter" idx="13"/>
          </p:nvPr>
        </p:nvPicPr>
        <p:blipFill rotWithShape="1">
          <a:blip r:embed="rId3"/>
          <a:srcRect t="-66436" b="-66436"/>
          <a:stretch/>
        </p:blipFill>
        <p:spPr/>
      </p:pic>
    </p:spTree>
    <p:extLst>
      <p:ext uri="{BB962C8B-B14F-4D97-AF65-F5344CB8AC3E}">
        <p14:creationId xmlns:p14="http://schemas.microsoft.com/office/powerpoint/2010/main" val="277281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150173-2A42-BC49-EC21-74743CDFBAE5}"/>
              </a:ext>
            </a:extLst>
          </p:cNvPr>
          <p:cNvSpPr>
            <a:spLocks noGrp="1"/>
          </p:cNvSpPr>
          <p:nvPr>
            <p:ph type="sldNum" sz="quarter" idx="12"/>
          </p:nvPr>
        </p:nvSpPr>
        <p:spPr/>
        <p:txBody>
          <a:bodyPr/>
          <a:lstStyle/>
          <a:p>
            <a:fld id="{10A01DC5-1685-4615-8240-15192985C6A2}" type="slidenum">
              <a:rPr lang="en-AU" smtClean="0"/>
              <a:t>27</a:t>
            </a:fld>
            <a:endParaRPr lang="en-AU"/>
          </a:p>
        </p:txBody>
      </p:sp>
      <p:pic>
        <p:nvPicPr>
          <p:cNvPr id="5" name="Picture 4">
            <a:extLst>
              <a:ext uri="{FF2B5EF4-FFF2-40B4-BE49-F238E27FC236}">
                <a16:creationId xmlns:a16="http://schemas.microsoft.com/office/drawing/2014/main" id="{224D78BC-8F8B-EF8E-52BA-23067D14AAC7}"/>
              </a:ext>
            </a:extLst>
          </p:cNvPr>
          <p:cNvPicPr>
            <a:picLocks noChangeAspect="1"/>
          </p:cNvPicPr>
          <p:nvPr/>
        </p:nvPicPr>
        <p:blipFill>
          <a:blip r:embed="rId3"/>
          <a:srcRect l="3594" t="11994" r="3594" b="11822"/>
          <a:stretch/>
        </p:blipFill>
        <p:spPr>
          <a:xfrm>
            <a:off x="0" y="1913551"/>
            <a:ext cx="12192000" cy="3030897"/>
          </a:xfrm>
          <a:prstGeom prst="rect">
            <a:avLst/>
          </a:prstGeom>
        </p:spPr>
      </p:pic>
    </p:spTree>
    <p:extLst>
      <p:ext uri="{BB962C8B-B14F-4D97-AF65-F5344CB8AC3E}">
        <p14:creationId xmlns:p14="http://schemas.microsoft.com/office/powerpoint/2010/main" val="390836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8CC4B-EAF4-AC03-A1F7-30674BF9731C}"/>
              </a:ext>
            </a:extLst>
          </p:cNvPr>
          <p:cNvSpPr>
            <a:spLocks noGrp="1"/>
          </p:cNvSpPr>
          <p:nvPr>
            <p:ph type="sldNum" sz="quarter" idx="12"/>
          </p:nvPr>
        </p:nvSpPr>
        <p:spPr/>
        <p:txBody>
          <a:bodyPr/>
          <a:lstStyle/>
          <a:p>
            <a:fld id="{10A01DC5-1685-4615-8240-15192985C6A2}" type="slidenum">
              <a:rPr lang="en-AU" smtClean="0"/>
              <a:t>28</a:t>
            </a:fld>
            <a:endParaRPr lang="en-AU"/>
          </a:p>
        </p:txBody>
      </p:sp>
      <p:pic>
        <p:nvPicPr>
          <p:cNvPr id="8" name="Picture 7">
            <a:extLst>
              <a:ext uri="{FF2B5EF4-FFF2-40B4-BE49-F238E27FC236}">
                <a16:creationId xmlns:a16="http://schemas.microsoft.com/office/drawing/2014/main" id="{AD42B788-37E6-E0BA-66E4-3E50A43E6020}"/>
              </a:ext>
            </a:extLst>
          </p:cNvPr>
          <p:cNvPicPr>
            <a:picLocks noChangeAspect="1"/>
          </p:cNvPicPr>
          <p:nvPr/>
        </p:nvPicPr>
        <p:blipFill>
          <a:blip r:embed="rId3"/>
          <a:srcRect l="5308" t="7037" r="5120" b="7037"/>
          <a:stretch/>
        </p:blipFill>
        <p:spPr>
          <a:xfrm>
            <a:off x="1395905" y="0"/>
            <a:ext cx="9400190" cy="6858000"/>
          </a:xfrm>
          <a:prstGeom prst="rect">
            <a:avLst/>
          </a:prstGeom>
        </p:spPr>
      </p:pic>
    </p:spTree>
    <p:extLst>
      <p:ext uri="{BB962C8B-B14F-4D97-AF65-F5344CB8AC3E}">
        <p14:creationId xmlns:p14="http://schemas.microsoft.com/office/powerpoint/2010/main" val="199412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9EAB2-1E47-802E-82DA-13B73A96039A}"/>
              </a:ext>
            </a:extLst>
          </p:cNvPr>
          <p:cNvSpPr>
            <a:spLocks noGrp="1"/>
          </p:cNvSpPr>
          <p:nvPr>
            <p:ph type="sldNum" sz="quarter" idx="12"/>
          </p:nvPr>
        </p:nvSpPr>
        <p:spPr/>
        <p:txBody>
          <a:bodyPr/>
          <a:lstStyle/>
          <a:p>
            <a:fld id="{10A01DC5-1685-4615-8240-15192985C6A2}" type="slidenum">
              <a:rPr lang="en-AU" smtClean="0"/>
              <a:t>29</a:t>
            </a:fld>
            <a:endParaRPr lang="en-AU"/>
          </a:p>
        </p:txBody>
      </p:sp>
      <p:pic>
        <p:nvPicPr>
          <p:cNvPr id="9" name="Picture 8">
            <a:extLst>
              <a:ext uri="{FF2B5EF4-FFF2-40B4-BE49-F238E27FC236}">
                <a16:creationId xmlns:a16="http://schemas.microsoft.com/office/drawing/2014/main" id="{DF58396C-FC75-6FC2-8050-CFBE20461675}"/>
              </a:ext>
            </a:extLst>
          </p:cNvPr>
          <p:cNvPicPr>
            <a:picLocks noChangeAspect="1"/>
          </p:cNvPicPr>
          <p:nvPr/>
        </p:nvPicPr>
        <p:blipFill>
          <a:blip r:embed="rId3">
            <a:extLst>
              <a:ext uri="{28A0092B-C50C-407E-A947-70E740481C1C}">
                <a14:useLocalDpi xmlns:a14="http://schemas.microsoft.com/office/drawing/2010/main" val="0"/>
              </a:ext>
            </a:extLst>
          </a:blip>
          <a:srcRect l="3721" t="3219" r="3721" b="3242"/>
          <a:stretch/>
        </p:blipFill>
        <p:spPr>
          <a:xfrm>
            <a:off x="3094776" y="0"/>
            <a:ext cx="6002448" cy="6858000"/>
          </a:xfrm>
          <a:prstGeom prst="rect">
            <a:avLst/>
          </a:prstGeom>
        </p:spPr>
      </p:pic>
      <p:pic>
        <p:nvPicPr>
          <p:cNvPr id="6" name="Picture 5">
            <a:extLst>
              <a:ext uri="{FF2B5EF4-FFF2-40B4-BE49-F238E27FC236}">
                <a16:creationId xmlns:a16="http://schemas.microsoft.com/office/drawing/2014/main" id="{951C6BC4-7CB3-E09C-F0CA-568AB17C282E}"/>
              </a:ext>
            </a:extLst>
          </p:cNvPr>
          <p:cNvPicPr>
            <a:picLocks noChangeAspect="1"/>
          </p:cNvPicPr>
          <p:nvPr/>
        </p:nvPicPr>
        <p:blipFill>
          <a:blip r:embed="rId4"/>
          <a:srcRect l="7943" t="9104" r="7664" b="9096"/>
          <a:stretch/>
        </p:blipFill>
        <p:spPr>
          <a:xfrm>
            <a:off x="4986339" y="0"/>
            <a:ext cx="7205662" cy="5990596"/>
          </a:xfrm>
          <a:prstGeom prst="rect">
            <a:avLst/>
          </a:prstGeom>
        </p:spPr>
      </p:pic>
      <p:pic>
        <p:nvPicPr>
          <p:cNvPr id="11" name="Picture 10">
            <a:extLst>
              <a:ext uri="{FF2B5EF4-FFF2-40B4-BE49-F238E27FC236}">
                <a16:creationId xmlns:a16="http://schemas.microsoft.com/office/drawing/2014/main" id="{0D128EEA-8E2B-945D-A023-E508F6ABABD8}"/>
              </a:ext>
            </a:extLst>
          </p:cNvPr>
          <p:cNvPicPr>
            <a:picLocks noChangeAspect="1"/>
          </p:cNvPicPr>
          <p:nvPr/>
        </p:nvPicPr>
        <p:blipFill>
          <a:blip r:embed="rId5"/>
          <a:srcRect l="3920" t="5215" r="3769" b="4471"/>
          <a:stretch/>
        </p:blipFill>
        <p:spPr>
          <a:xfrm>
            <a:off x="4343400" y="-1"/>
            <a:ext cx="7848600" cy="6875013"/>
          </a:xfrm>
          <a:prstGeom prst="rect">
            <a:avLst/>
          </a:prstGeom>
        </p:spPr>
      </p:pic>
    </p:spTree>
    <p:extLst>
      <p:ext uri="{BB962C8B-B14F-4D97-AF65-F5344CB8AC3E}">
        <p14:creationId xmlns:p14="http://schemas.microsoft.com/office/powerpoint/2010/main" val="191766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352 0 L -0.25352 0 " pathEditMode="relative" rAng="0" ptsTypes="AA">
                                      <p:cBhvr>
                                        <p:cTn id="6" dur="2000" fill="hold"/>
                                        <p:tgtEl>
                                          <p:spTgt spid="9"/>
                                        </p:tgtEl>
                                        <p:attrNameLst>
                                          <p:attrName>ppt_x</p:attrName>
                                          <p:attrName>ppt_y</p:attrName>
                                        </p:attrNameLst>
                                      </p:cBhvr>
                                      <p:rCtr x="-12500" y="0"/>
                                    </p:animMotion>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A6EEA-5034-CE1B-8963-6A46984AEF66}"/>
              </a:ext>
            </a:extLst>
          </p:cNvPr>
          <p:cNvSpPr>
            <a:spLocks noGrp="1"/>
          </p:cNvSpPr>
          <p:nvPr>
            <p:ph type="title"/>
          </p:nvPr>
        </p:nvSpPr>
        <p:spPr/>
        <p:txBody>
          <a:bodyPr/>
          <a:lstStyle/>
          <a:p>
            <a:r>
              <a:rPr lang="en-AU" dirty="0"/>
              <a:t>Connections to country</a:t>
            </a:r>
          </a:p>
        </p:txBody>
      </p:sp>
      <p:sp>
        <p:nvSpPr>
          <p:cNvPr id="5" name="Text Placeholder 4">
            <a:extLst>
              <a:ext uri="{FF2B5EF4-FFF2-40B4-BE49-F238E27FC236}">
                <a16:creationId xmlns:a16="http://schemas.microsoft.com/office/drawing/2014/main" id="{15320BFD-5A8E-155E-980B-78B4F545339C}"/>
              </a:ext>
            </a:extLst>
          </p:cNvPr>
          <p:cNvSpPr>
            <a:spLocks noGrp="1"/>
          </p:cNvSpPr>
          <p:nvPr>
            <p:ph type="body" sz="quarter" idx="18"/>
          </p:nvPr>
        </p:nvSpPr>
        <p:spPr/>
        <p:txBody>
          <a:bodyPr/>
          <a:lstStyle/>
          <a:p>
            <a:r>
              <a:rPr lang="en-US" dirty="0"/>
              <a:t>Aboriginal perspectives are not found in Aboriginal content, but Aboriginal processes...</a:t>
            </a:r>
            <a:endParaRPr lang="en-AU" dirty="0"/>
          </a:p>
        </p:txBody>
      </p:sp>
      <p:pic>
        <p:nvPicPr>
          <p:cNvPr id="2058" name="Picture 10">
            <a:extLst>
              <a:ext uri="{FF2B5EF4-FFF2-40B4-BE49-F238E27FC236}">
                <a16:creationId xmlns:a16="http://schemas.microsoft.com/office/drawing/2014/main" id="{E53A5C38-0153-E217-9C60-84BEAD464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143" y="1450656"/>
            <a:ext cx="5999714" cy="40495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8761E-E25C-9A9B-C96C-F630E1841116}"/>
              </a:ext>
            </a:extLst>
          </p:cNvPr>
          <p:cNvSpPr txBox="1"/>
          <p:nvPr/>
        </p:nvSpPr>
        <p:spPr>
          <a:xfrm>
            <a:off x="268558" y="5658335"/>
            <a:ext cx="11843997" cy="461665"/>
          </a:xfrm>
          <a:prstGeom prst="rect">
            <a:avLst/>
          </a:prstGeom>
          <a:noFill/>
        </p:spPr>
        <p:txBody>
          <a:bodyPr wrap="square">
            <a:spAutoFit/>
          </a:bodyPr>
          <a:lstStyle/>
          <a:p>
            <a:r>
              <a:rPr lang="en-US" dirty="0">
                <a:hlinkClick r:id="rId4"/>
              </a:rPr>
              <a:t>https://ia.acs.org.au/article/2021/too-few-indigenous-people-in-tech.html</a:t>
            </a:r>
            <a:r>
              <a:rPr lang="en-US" dirty="0"/>
              <a:t> </a:t>
            </a:r>
            <a:endParaRPr lang="en-AU" dirty="0"/>
          </a:p>
        </p:txBody>
      </p:sp>
    </p:spTree>
    <p:extLst>
      <p:ext uri="{BB962C8B-B14F-4D97-AF65-F5344CB8AC3E}">
        <p14:creationId xmlns:p14="http://schemas.microsoft.com/office/powerpoint/2010/main" val="26106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1E201-1B31-78BF-888F-53CDC3D9E4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7230A1-2AFA-9A88-DB00-7F1FCC8A1B03}"/>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27C4A747-F1BB-E5A9-EC6F-CFD81E54BC31}"/>
              </a:ext>
            </a:extLst>
          </p:cNvPr>
          <p:cNvSpPr>
            <a:spLocks noGrp="1"/>
          </p:cNvSpPr>
          <p:nvPr>
            <p:ph type="sldNum" sz="quarter" idx="16"/>
          </p:nvPr>
        </p:nvSpPr>
        <p:spPr/>
        <p:txBody>
          <a:bodyPr/>
          <a:lstStyle/>
          <a:p>
            <a:fld id="{10A01DC5-1685-4615-8240-15192985C6A2}" type="slidenum">
              <a:rPr lang="en-AU" smtClean="0"/>
              <a:t>30</a:t>
            </a:fld>
            <a:endParaRPr lang="en-AU"/>
          </a:p>
        </p:txBody>
      </p:sp>
      <p:sp>
        <p:nvSpPr>
          <p:cNvPr id="5" name="Text Placeholder 4">
            <a:extLst>
              <a:ext uri="{FF2B5EF4-FFF2-40B4-BE49-F238E27FC236}">
                <a16:creationId xmlns:a16="http://schemas.microsoft.com/office/drawing/2014/main" id="{7B727509-2B7B-1AFC-D1C2-93A3BCA4A151}"/>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startAt="2"/>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marL="457200" indent="-457200">
              <a:lnSpc>
                <a:spcPct val="100000"/>
              </a:lnSpc>
              <a:spcAft>
                <a:spcPts val="600"/>
              </a:spcAft>
              <a:buFont typeface="+mj-lt"/>
              <a:buAutoNum type="arabicPeriod" startAt="3"/>
            </a:pPr>
            <a:r>
              <a:rPr lang="en-AU" b="1" dirty="0">
                <a:latin typeface="Source Code Pro" panose="020B0509030403020204" pitchFamily="49" charset="0"/>
                <a:ea typeface="Source Code Pro" panose="020B0509030403020204" pitchFamily="49" charset="0"/>
              </a:rPr>
              <a:t>Force value</a:t>
            </a:r>
          </a:p>
          <a:p>
            <a:pPr marL="702900" lvl="4" indent="-342900">
              <a:lnSpc>
                <a:spcPct val="100000"/>
              </a:lnSpc>
            </a:pPr>
            <a:r>
              <a:rPr lang="en-AU" dirty="0" err="1">
                <a:latin typeface="Source Code Pro" panose="020B0509030403020204" pitchFamily="49" charset="0"/>
                <a:ea typeface="Source Code Pro" panose="020B0509030403020204" pitchFamily="49" charset="0"/>
              </a:rPr>
              <a:t>is_logged_in</a:t>
            </a:r>
            <a:r>
              <a:rPr lang="en-AU" dirty="0">
                <a:latin typeface="Source Code Pro" panose="020B0509030403020204" pitchFamily="49" charset="0"/>
                <a:ea typeface="Source Code Pro" panose="020B0509030403020204" pitchFamily="49" charset="0"/>
              </a:rPr>
              <a:t> = True</a:t>
            </a:r>
          </a:p>
          <a:p>
            <a:pPr marL="457200" indent="-457200">
              <a:lnSpc>
                <a:spcPct val="100000"/>
              </a:lnSpc>
              <a:spcAft>
                <a:spcPts val="600"/>
              </a:spcAft>
              <a:buFont typeface="+mj-lt"/>
              <a:buAutoNum type="arabicPeriod" startAt="4"/>
            </a:pPr>
            <a:r>
              <a:rPr lang="en-AU" b="1" dirty="0"/>
              <a:t>Navigate to</a:t>
            </a:r>
            <a:endParaRPr lang="en-AU" dirty="0">
              <a:latin typeface="Source Code Pro" panose="020B0509030403020204" pitchFamily="49" charset="0"/>
              <a:ea typeface="Source Code Pro" panose="020B0509030403020204" pitchFamily="49" charset="0"/>
            </a:endParaRPr>
          </a:p>
          <a:p>
            <a:pPr marL="817200" lvl="4" indent="-457200">
              <a:lnSpc>
                <a:spcPct val="100000"/>
              </a:lnSpc>
            </a:pPr>
            <a:r>
              <a:rPr lang="en-AU" dirty="0"/>
              <a:t>Navigate to </a:t>
            </a:r>
            <a:r>
              <a:rPr lang="en-AU" dirty="0">
                <a:latin typeface="Source Code Pro" panose="020B0509030403020204" pitchFamily="49" charset="0"/>
                <a:ea typeface="Source Code Pro" panose="020B0509030403020204" pitchFamily="49" charset="0"/>
              </a:rPr>
              <a:t>http://127.0.0.1:5000/</a:t>
            </a:r>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F2513A0B-9526-A0FB-9B1A-C0FE432B8B9F}"/>
              </a:ext>
            </a:extLst>
          </p:cNvPr>
          <p:cNvSpPr>
            <a:spLocks noGrp="1"/>
          </p:cNvSpPr>
          <p:nvPr>
            <p:ph type="body" sz="quarter" idx="18"/>
          </p:nvPr>
        </p:nvSpPr>
        <p:spPr/>
        <p:txBody>
          <a:bodyPr/>
          <a:lstStyle/>
          <a:p>
            <a:r>
              <a:rPr lang="en-AU" dirty="0"/>
              <a:t>Test login user experience</a:t>
            </a:r>
          </a:p>
        </p:txBody>
      </p:sp>
      <p:pic>
        <p:nvPicPr>
          <p:cNvPr id="11" name="Picture Placeholder 10">
            <a:extLst>
              <a:ext uri="{FF2B5EF4-FFF2-40B4-BE49-F238E27FC236}">
                <a16:creationId xmlns:a16="http://schemas.microsoft.com/office/drawing/2014/main" id="{BE9BF8E9-35EF-83A6-251C-F08B592997A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4" r="14"/>
          <a:stretch/>
        </p:blipFill>
        <p:spPr/>
      </p:pic>
      <p:pic>
        <p:nvPicPr>
          <p:cNvPr id="14" name="Picture Placeholder 11">
            <a:extLst>
              <a:ext uri="{FF2B5EF4-FFF2-40B4-BE49-F238E27FC236}">
                <a16:creationId xmlns:a16="http://schemas.microsoft.com/office/drawing/2014/main" id="{A9E8F10E-FC0F-000B-C1E3-2E8913FF449E}"/>
              </a:ext>
            </a:extLst>
          </p:cNvPr>
          <p:cNvPicPr>
            <a:picLocks noChangeAspect="1"/>
          </p:cNvPicPr>
          <p:nvPr/>
        </p:nvPicPr>
        <p:blipFill rotWithShape="1">
          <a:blip r:embed="rId4"/>
          <a:srcRect t="-66436" r="20952" b="-66436"/>
          <a:stretch/>
        </p:blipFill>
        <p:spPr>
          <a:xfrm>
            <a:off x="1056000" y="1276709"/>
            <a:ext cx="3984000" cy="6858000"/>
          </a:xfrm>
          <a:prstGeom prst="rect">
            <a:avLst/>
          </a:prstGeom>
        </p:spPr>
      </p:pic>
    </p:spTree>
    <p:extLst>
      <p:ext uri="{BB962C8B-B14F-4D97-AF65-F5344CB8AC3E}">
        <p14:creationId xmlns:p14="http://schemas.microsoft.com/office/powerpoint/2010/main" val="364899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96A7B-28F2-35E4-088E-BE4B01B7C1E7}"/>
              </a:ext>
            </a:extLst>
          </p:cNvPr>
          <p:cNvSpPr>
            <a:spLocks noGrp="1"/>
          </p:cNvSpPr>
          <p:nvPr>
            <p:ph type="sldNum" sz="quarter" idx="12"/>
          </p:nvPr>
        </p:nvSpPr>
        <p:spPr/>
        <p:txBody>
          <a:bodyPr/>
          <a:lstStyle/>
          <a:p>
            <a:fld id="{10A01DC5-1685-4615-8240-15192985C6A2}" type="slidenum">
              <a:rPr lang="en-AU" smtClean="0"/>
              <a:t>31</a:t>
            </a:fld>
            <a:endParaRPr lang="en-AU"/>
          </a:p>
        </p:txBody>
      </p:sp>
      <p:pic>
        <p:nvPicPr>
          <p:cNvPr id="7" name="Picture 6">
            <a:extLst>
              <a:ext uri="{FF2B5EF4-FFF2-40B4-BE49-F238E27FC236}">
                <a16:creationId xmlns:a16="http://schemas.microsoft.com/office/drawing/2014/main" id="{DE6D4986-47CA-9E9D-DBDC-8C30A84F5476}"/>
              </a:ext>
            </a:extLst>
          </p:cNvPr>
          <p:cNvPicPr>
            <a:picLocks noChangeAspect="1"/>
          </p:cNvPicPr>
          <p:nvPr/>
        </p:nvPicPr>
        <p:blipFill>
          <a:blip r:embed="rId3"/>
          <a:srcRect l="3542" t="10200" r="3611" b="10005"/>
          <a:stretch/>
        </p:blipFill>
        <p:spPr>
          <a:xfrm>
            <a:off x="0" y="1564180"/>
            <a:ext cx="12192000" cy="3729640"/>
          </a:xfrm>
          <a:prstGeom prst="rect">
            <a:avLst/>
          </a:prstGeom>
        </p:spPr>
      </p:pic>
    </p:spTree>
    <p:extLst>
      <p:ext uri="{BB962C8B-B14F-4D97-AF65-F5344CB8AC3E}">
        <p14:creationId xmlns:p14="http://schemas.microsoft.com/office/powerpoint/2010/main" val="428638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65818-65B5-3CD3-D69E-F8EE79068E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283AFA-89C0-7EC9-7DD4-C110F3256B36}"/>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4A099E6E-D4B7-187A-D6C3-8A8914FFC323}"/>
              </a:ext>
            </a:extLst>
          </p:cNvPr>
          <p:cNvSpPr>
            <a:spLocks noGrp="1"/>
          </p:cNvSpPr>
          <p:nvPr>
            <p:ph type="sldNum" sz="quarter" idx="16"/>
          </p:nvPr>
        </p:nvSpPr>
        <p:spPr/>
        <p:txBody>
          <a:bodyPr/>
          <a:lstStyle/>
          <a:p>
            <a:fld id="{10A01DC5-1685-4615-8240-15192985C6A2}" type="slidenum">
              <a:rPr lang="en-AU" smtClean="0"/>
              <a:t>32</a:t>
            </a:fld>
            <a:endParaRPr lang="en-AU"/>
          </a:p>
        </p:txBody>
      </p:sp>
      <p:sp>
        <p:nvSpPr>
          <p:cNvPr id="5" name="Text Placeholder 4">
            <a:extLst>
              <a:ext uri="{FF2B5EF4-FFF2-40B4-BE49-F238E27FC236}">
                <a16:creationId xmlns:a16="http://schemas.microsoft.com/office/drawing/2014/main" id="{CBABB76A-25AC-E458-1ABB-84F92CE41509}"/>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startAt="2"/>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marL="457200" indent="-457200">
              <a:lnSpc>
                <a:spcPct val="100000"/>
              </a:lnSpc>
              <a:spcAft>
                <a:spcPts val="600"/>
              </a:spcAft>
              <a:buFont typeface="+mj-lt"/>
              <a:buAutoNum type="arabicPeriod" startAt="3"/>
            </a:pPr>
            <a:r>
              <a:rPr lang="en-AU" b="1" dirty="0"/>
              <a:t>Test script</a:t>
            </a:r>
          </a:p>
          <a:p>
            <a:pPr marL="702900" lvl="4" indent="-342900">
              <a:lnSpc>
                <a:spcPct val="100000"/>
              </a:lnSpc>
            </a:pPr>
            <a:r>
              <a:rPr lang="en-AU" dirty="0"/>
              <a:t>Enter invalid data and submit to test front-end validation</a:t>
            </a:r>
          </a:p>
          <a:p>
            <a:pPr marL="702900" lvl="4" indent="-342900">
              <a:lnSpc>
                <a:spcPct val="100000"/>
              </a:lnSpc>
            </a:pPr>
            <a:r>
              <a:rPr lang="en-AU" dirty="0"/>
              <a:t>Enter a valid email and 4-digit password and submit to test authentication</a:t>
            </a:r>
          </a:p>
          <a:p>
            <a:pPr marL="457200" indent="-457200">
              <a:lnSpc>
                <a:spcPct val="100000"/>
              </a:lnSpc>
              <a:spcAft>
                <a:spcPts val="600"/>
              </a:spcAft>
              <a:buFont typeface="+mj-lt"/>
              <a:buAutoNum type="arabicPeriod" startAt="4"/>
            </a:pPr>
            <a:r>
              <a:rPr lang="en-AU" b="1" dirty="0"/>
              <a:t>Inspect:</a:t>
            </a:r>
          </a:p>
          <a:p>
            <a:pPr marL="702900" lvl="4" indent="-342900">
              <a:lnSpc>
                <a:spcPct val="100000"/>
              </a:lnSpc>
            </a:pPr>
            <a:r>
              <a:rPr lang="en-AU" dirty="0"/>
              <a:t>Terminal</a:t>
            </a:r>
          </a:p>
          <a:p>
            <a:pPr>
              <a:lnSpc>
                <a:spcPct val="100000"/>
              </a:lnSpc>
              <a:spcAft>
                <a:spcPts val="600"/>
              </a:spcAft>
            </a:pPr>
            <a:endParaRPr lang="en-AU" dirty="0"/>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2997DFC9-41D3-2F61-906B-6322BF22CD30}"/>
              </a:ext>
            </a:extLst>
          </p:cNvPr>
          <p:cNvSpPr>
            <a:spLocks noGrp="1"/>
          </p:cNvSpPr>
          <p:nvPr>
            <p:ph type="body" sz="quarter" idx="18"/>
          </p:nvPr>
        </p:nvSpPr>
        <p:spPr/>
        <p:txBody>
          <a:bodyPr/>
          <a:lstStyle/>
          <a:p>
            <a:r>
              <a:rPr lang="en-AU" dirty="0"/>
              <a:t>Test login</a:t>
            </a:r>
          </a:p>
        </p:txBody>
      </p:sp>
      <p:pic>
        <p:nvPicPr>
          <p:cNvPr id="11" name="Picture Placeholder 10">
            <a:extLst>
              <a:ext uri="{FF2B5EF4-FFF2-40B4-BE49-F238E27FC236}">
                <a16:creationId xmlns:a16="http://schemas.microsoft.com/office/drawing/2014/main" id="{B44854EF-5375-93F0-24D0-78BA4C704C0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6436" b="-66436"/>
          <a:stretch/>
        </p:blipFill>
        <p:spPr/>
      </p:pic>
      <p:pic>
        <p:nvPicPr>
          <p:cNvPr id="14" name="Picture Placeholder 11">
            <a:extLst>
              <a:ext uri="{FF2B5EF4-FFF2-40B4-BE49-F238E27FC236}">
                <a16:creationId xmlns:a16="http://schemas.microsoft.com/office/drawing/2014/main" id="{2C4334CE-BB34-7A3C-544D-009F7BBAB0D3}"/>
              </a:ext>
            </a:extLst>
          </p:cNvPr>
          <p:cNvPicPr>
            <a:picLocks noChangeAspect="1"/>
          </p:cNvPicPr>
          <p:nvPr/>
        </p:nvPicPr>
        <p:blipFill rotWithShape="1">
          <a:blip r:embed="rId4"/>
          <a:srcRect t="-66436" r="20952" b="-66436"/>
          <a:stretch/>
        </p:blipFill>
        <p:spPr>
          <a:xfrm>
            <a:off x="1056000" y="1276709"/>
            <a:ext cx="3984000" cy="6858000"/>
          </a:xfrm>
          <a:prstGeom prst="rect">
            <a:avLst/>
          </a:prstGeom>
        </p:spPr>
      </p:pic>
    </p:spTree>
    <p:extLst>
      <p:ext uri="{BB962C8B-B14F-4D97-AF65-F5344CB8AC3E}">
        <p14:creationId xmlns:p14="http://schemas.microsoft.com/office/powerpoint/2010/main" val="176546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01AFE0-F0B9-74F7-2BB8-54DCE8A94829}"/>
              </a:ext>
            </a:extLst>
          </p:cNvPr>
          <p:cNvSpPr>
            <a:spLocks noGrp="1"/>
          </p:cNvSpPr>
          <p:nvPr>
            <p:ph type="sldNum" sz="quarter" idx="12"/>
          </p:nvPr>
        </p:nvSpPr>
        <p:spPr/>
        <p:txBody>
          <a:bodyPr/>
          <a:lstStyle/>
          <a:p>
            <a:fld id="{10A01DC5-1685-4615-8240-15192985C6A2}" type="slidenum">
              <a:rPr lang="en-AU" smtClean="0"/>
              <a:pPr/>
              <a:t>33</a:t>
            </a:fld>
            <a:endParaRPr lang="en-AU"/>
          </a:p>
        </p:txBody>
      </p:sp>
      <p:pic>
        <p:nvPicPr>
          <p:cNvPr id="8" name="Picture 7">
            <a:extLst>
              <a:ext uri="{FF2B5EF4-FFF2-40B4-BE49-F238E27FC236}">
                <a16:creationId xmlns:a16="http://schemas.microsoft.com/office/drawing/2014/main" id="{4054D031-8E67-D09D-7008-3653497ACFB8}"/>
              </a:ext>
            </a:extLst>
          </p:cNvPr>
          <p:cNvPicPr>
            <a:picLocks noChangeAspect="1"/>
          </p:cNvPicPr>
          <p:nvPr/>
        </p:nvPicPr>
        <p:blipFill>
          <a:blip r:embed="rId3"/>
          <a:srcRect l="3473" t="9513" r="3473" b="8968"/>
          <a:stretch/>
        </p:blipFill>
        <p:spPr>
          <a:xfrm>
            <a:off x="188" y="1386416"/>
            <a:ext cx="12191812" cy="4085167"/>
          </a:xfrm>
          <a:prstGeom prst="rect">
            <a:avLst/>
          </a:prstGeom>
        </p:spPr>
      </p:pic>
    </p:spTree>
    <p:extLst>
      <p:ext uri="{BB962C8B-B14F-4D97-AF65-F5344CB8AC3E}">
        <p14:creationId xmlns:p14="http://schemas.microsoft.com/office/powerpoint/2010/main" val="226714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2F11BF-0C36-5241-788F-58AB3EB27EF1}"/>
              </a:ext>
            </a:extLst>
          </p:cNvPr>
          <p:cNvSpPr>
            <a:spLocks noGrp="1"/>
          </p:cNvSpPr>
          <p:nvPr>
            <p:ph type="sldNum" sz="quarter" idx="12"/>
          </p:nvPr>
        </p:nvSpPr>
        <p:spPr/>
        <p:txBody>
          <a:bodyPr/>
          <a:lstStyle/>
          <a:p>
            <a:fld id="{10A01DC5-1685-4615-8240-15192985C6A2}" type="slidenum">
              <a:rPr lang="en-AU" smtClean="0"/>
              <a:t>34</a:t>
            </a:fld>
            <a:endParaRPr lang="en-AU"/>
          </a:p>
        </p:txBody>
      </p:sp>
      <p:pic>
        <p:nvPicPr>
          <p:cNvPr id="4" name="Picture 3">
            <a:extLst>
              <a:ext uri="{FF2B5EF4-FFF2-40B4-BE49-F238E27FC236}">
                <a16:creationId xmlns:a16="http://schemas.microsoft.com/office/drawing/2014/main" id="{2897B974-BB21-E35C-F61D-26BC5B66CF7E}"/>
              </a:ext>
            </a:extLst>
          </p:cNvPr>
          <p:cNvPicPr>
            <a:picLocks noChangeAspect="1"/>
          </p:cNvPicPr>
          <p:nvPr/>
        </p:nvPicPr>
        <p:blipFill>
          <a:blip r:embed="rId3">
            <a:extLst>
              <a:ext uri="{28A0092B-C50C-407E-A947-70E740481C1C}">
                <a14:useLocalDpi xmlns:a14="http://schemas.microsoft.com/office/drawing/2010/main" val="0"/>
              </a:ext>
            </a:extLst>
          </a:blip>
          <a:srcRect l="3646" t="6158" r="3542" b="5937"/>
          <a:stretch/>
        </p:blipFill>
        <p:spPr>
          <a:xfrm>
            <a:off x="34018" y="0"/>
            <a:ext cx="12123964" cy="6858000"/>
          </a:xfrm>
          <a:prstGeom prst="rect">
            <a:avLst/>
          </a:prstGeom>
        </p:spPr>
      </p:pic>
    </p:spTree>
    <p:extLst>
      <p:ext uri="{BB962C8B-B14F-4D97-AF65-F5344CB8AC3E}">
        <p14:creationId xmlns:p14="http://schemas.microsoft.com/office/powerpoint/2010/main" val="28900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231B3-E953-75AB-46BD-1C3AC50C52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446EFB-C82D-8F41-88AD-CA93DC02C91F}"/>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A3B84A2F-1AF2-351B-0DAF-D4C830EA5E37}"/>
              </a:ext>
            </a:extLst>
          </p:cNvPr>
          <p:cNvSpPr>
            <a:spLocks noGrp="1"/>
          </p:cNvSpPr>
          <p:nvPr>
            <p:ph type="sldNum" sz="quarter" idx="16"/>
          </p:nvPr>
        </p:nvSpPr>
        <p:spPr/>
        <p:txBody>
          <a:bodyPr/>
          <a:lstStyle/>
          <a:p>
            <a:fld id="{10A01DC5-1685-4615-8240-15192985C6A2}" type="slidenum">
              <a:rPr lang="en-AU" smtClean="0"/>
              <a:t>35</a:t>
            </a:fld>
            <a:endParaRPr lang="en-AU"/>
          </a:p>
        </p:txBody>
      </p:sp>
      <p:sp>
        <p:nvSpPr>
          <p:cNvPr id="5" name="Text Placeholder 4">
            <a:extLst>
              <a:ext uri="{FF2B5EF4-FFF2-40B4-BE49-F238E27FC236}">
                <a16:creationId xmlns:a16="http://schemas.microsoft.com/office/drawing/2014/main" id="{0244CC88-6BF1-F9EB-BF1D-ED3E8A4F4216}"/>
              </a:ext>
            </a:extLst>
          </p:cNvPr>
          <p:cNvSpPr>
            <a:spLocks noGrp="1"/>
          </p:cNvSpPr>
          <p:nvPr>
            <p:ph type="body" sz="quarter" idx="17"/>
          </p:nvPr>
        </p:nvSpPr>
        <p:spPr>
          <a:xfrm>
            <a:off x="5400675" y="1787300"/>
            <a:ext cx="6407150" cy="4536000"/>
          </a:xfrm>
        </p:spPr>
        <p:txBody>
          <a:bodyPr/>
          <a:lstStyle/>
          <a:p>
            <a:pPr>
              <a:lnSpc>
                <a:spcPct val="100000"/>
              </a:lnSpc>
              <a:spcAft>
                <a:spcPts val="600"/>
              </a:spcAft>
            </a:pPr>
            <a:r>
              <a:rPr lang="en-AU" dirty="0">
                <a:latin typeface="Source Code Pro" panose="020B0509030403020204" pitchFamily="49" charset="0"/>
                <a:ea typeface="Source Code Pro" panose="020B0509030403020204" pitchFamily="49" charset="0"/>
              </a:rPr>
              <a:t>$ python main.py</a:t>
            </a:r>
          </a:p>
          <a:p>
            <a:pPr>
              <a:lnSpc>
                <a:spcPct val="100000"/>
              </a:lnSpc>
              <a:spcAft>
                <a:spcPts val="600"/>
              </a:spcAft>
            </a:pPr>
            <a:r>
              <a:rPr lang="en-AU" dirty="0"/>
              <a:t>Navigate to </a:t>
            </a:r>
            <a:r>
              <a:rPr lang="en-AU" dirty="0">
                <a:latin typeface="Source Code Pro" panose="020B0509030403020204" pitchFamily="49" charset="0"/>
                <a:ea typeface="Source Code Pro" panose="020B0509030403020204" pitchFamily="49" charset="0"/>
              </a:rPr>
              <a:t>http://127.0.0.1:5000/</a:t>
            </a:r>
          </a:p>
          <a:p>
            <a:pPr>
              <a:lnSpc>
                <a:spcPct val="100000"/>
              </a:lnSpc>
              <a:spcAft>
                <a:spcPts val="600"/>
              </a:spcAft>
            </a:pPr>
            <a:endParaRPr lang="en-AU" dirty="0"/>
          </a:p>
          <a:p>
            <a:pPr>
              <a:lnSpc>
                <a:spcPct val="100000"/>
              </a:lnSpc>
              <a:spcAft>
                <a:spcPts val="600"/>
              </a:spcAft>
            </a:pPr>
            <a:r>
              <a:rPr lang="en-AU" dirty="0"/>
              <a:t>Enter a valid email and 4-digit password that is not in the database and submit the form</a:t>
            </a:r>
          </a:p>
          <a:p>
            <a:pPr>
              <a:lnSpc>
                <a:spcPct val="100000"/>
              </a:lnSpc>
              <a:spcAft>
                <a:spcPts val="600"/>
              </a:spcAft>
            </a:pPr>
            <a:r>
              <a:rPr lang="en-AU" dirty="0"/>
              <a:t>Enter a valid email and 4-digit password that is in the database and submit the form</a:t>
            </a:r>
          </a:p>
          <a:p>
            <a:pPr>
              <a:lnSpc>
                <a:spcPct val="100000"/>
              </a:lnSpc>
              <a:spcAft>
                <a:spcPts val="600"/>
              </a:spcAft>
            </a:pPr>
            <a:r>
              <a:rPr lang="en-AU" b="1" dirty="0"/>
              <a:t>Inspect:</a:t>
            </a:r>
          </a:p>
          <a:p>
            <a:pPr marL="342900" indent="-342900">
              <a:lnSpc>
                <a:spcPct val="100000"/>
              </a:lnSpc>
              <a:spcAft>
                <a:spcPts val="600"/>
              </a:spcAft>
              <a:buFontTx/>
              <a:buChar char="-"/>
            </a:pPr>
            <a:r>
              <a:rPr lang="en-AU" dirty="0"/>
              <a:t>Terminal</a:t>
            </a:r>
          </a:p>
          <a:p>
            <a:pPr>
              <a:lnSpc>
                <a:spcPct val="100000"/>
              </a:lnSpc>
              <a:spcAft>
                <a:spcPts val="600"/>
              </a:spcAft>
            </a:pPr>
            <a:endParaRPr lang="en-AU" dirty="0"/>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BE4805DA-9CF5-0515-8690-4379DD4296B9}"/>
              </a:ext>
            </a:extLst>
          </p:cNvPr>
          <p:cNvSpPr>
            <a:spLocks noGrp="1"/>
          </p:cNvSpPr>
          <p:nvPr>
            <p:ph type="body" sz="quarter" idx="18"/>
          </p:nvPr>
        </p:nvSpPr>
        <p:spPr/>
        <p:txBody>
          <a:bodyPr/>
          <a:lstStyle/>
          <a:p>
            <a:r>
              <a:rPr lang="en-AU" dirty="0"/>
              <a:t>Test login</a:t>
            </a:r>
          </a:p>
        </p:txBody>
      </p:sp>
      <p:pic>
        <p:nvPicPr>
          <p:cNvPr id="11" name="Picture Placeholder 10">
            <a:extLst>
              <a:ext uri="{FF2B5EF4-FFF2-40B4-BE49-F238E27FC236}">
                <a16:creationId xmlns:a16="http://schemas.microsoft.com/office/drawing/2014/main" id="{EE1B4BA4-599F-C0DE-881D-FA940B4AC65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6436" b="-66436"/>
          <a:stretch/>
        </p:blipFill>
        <p:spPr/>
      </p:pic>
      <p:pic>
        <p:nvPicPr>
          <p:cNvPr id="14" name="Picture Placeholder 11">
            <a:extLst>
              <a:ext uri="{FF2B5EF4-FFF2-40B4-BE49-F238E27FC236}">
                <a16:creationId xmlns:a16="http://schemas.microsoft.com/office/drawing/2014/main" id="{D083F7DE-342F-B3E7-D70D-27A649FD5FFD}"/>
              </a:ext>
            </a:extLst>
          </p:cNvPr>
          <p:cNvPicPr>
            <a:picLocks noChangeAspect="1"/>
          </p:cNvPicPr>
          <p:nvPr/>
        </p:nvPicPr>
        <p:blipFill rotWithShape="1">
          <a:blip r:embed="rId4"/>
          <a:srcRect t="-66436" r="20952" b="-66436"/>
          <a:stretch/>
        </p:blipFill>
        <p:spPr>
          <a:xfrm>
            <a:off x="1056000" y="1276709"/>
            <a:ext cx="3984000" cy="6858000"/>
          </a:xfrm>
          <a:prstGeom prst="rect">
            <a:avLst/>
          </a:prstGeom>
        </p:spPr>
      </p:pic>
    </p:spTree>
    <p:extLst>
      <p:ext uri="{BB962C8B-B14F-4D97-AF65-F5344CB8AC3E}">
        <p14:creationId xmlns:p14="http://schemas.microsoft.com/office/powerpoint/2010/main" val="355077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Practical software security activities</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36</a:t>
            </a:fld>
            <a:endParaRPr lang="en-AU"/>
          </a:p>
        </p:txBody>
      </p:sp>
    </p:spTree>
    <p:extLst>
      <p:ext uri="{BB962C8B-B14F-4D97-AF65-F5344CB8AC3E}">
        <p14:creationId xmlns:p14="http://schemas.microsoft.com/office/powerpoint/2010/main" val="8026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493E3-6169-3D68-6C41-4409E49746C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0F115E-D0EB-17FC-9BDF-F2957760846B}"/>
              </a:ext>
            </a:extLst>
          </p:cNvPr>
          <p:cNvSpPr>
            <a:spLocks noGrp="1"/>
          </p:cNvSpPr>
          <p:nvPr>
            <p:ph type="title"/>
          </p:nvPr>
        </p:nvSpPr>
        <p:spPr/>
        <p:txBody>
          <a:bodyPr/>
          <a:lstStyle/>
          <a:p>
            <a:r>
              <a:rPr lang="en-AU" dirty="0"/>
              <a:t>Learning intentions and success criteria</a:t>
            </a:r>
          </a:p>
        </p:txBody>
      </p:sp>
      <p:sp>
        <p:nvSpPr>
          <p:cNvPr id="3" name="TextBox 2">
            <a:extLst>
              <a:ext uri="{FF2B5EF4-FFF2-40B4-BE49-F238E27FC236}">
                <a16:creationId xmlns:a16="http://schemas.microsoft.com/office/drawing/2014/main" id="{3690C063-A052-02F7-3EFE-FFB1B62D6847}"/>
              </a:ext>
            </a:extLst>
          </p:cNvPr>
          <p:cNvSpPr txBox="1"/>
          <p:nvPr/>
        </p:nvSpPr>
        <p:spPr>
          <a:xfrm>
            <a:off x="370416" y="1894417"/>
            <a:ext cx="11303000" cy="363631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Develop knowledge of the architecture of vulnerabilities listed in the syllabus</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Deconstruct the code that enables the vulnerabilities listed in the syllabus</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Identify countermeasures to the vulnerabilities listed in the syllabus</a:t>
            </a:r>
          </a:p>
          <a:p>
            <a:pPr>
              <a:lnSpc>
                <a:spcPct val="150000"/>
              </a:lnSpc>
            </a:pPr>
            <a:endParaRPr lang="en-AU" sz="2000" dirty="0">
              <a:latin typeface="Arial" panose="020B0604020202020204" pitchFamily="34" charset="0"/>
              <a:cs typeface="Arial" panose="020B0604020202020204" pitchFamily="34" charset="0"/>
            </a:endParaRP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Describe the architecture, code and countermeasures of vulnerabilities listed in the syllabus</a:t>
            </a:r>
            <a:endParaRPr lang="en-US" sz="2000" dirty="0">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ea typeface="+mn-lt"/>
                <a:cs typeface="Arial" panose="020B0604020202020204" pitchFamily="34" charset="0"/>
              </a:rPr>
              <a:t>Use the structure to explicitly teach our students</a:t>
            </a:r>
            <a:endParaRPr lang="en-US" sz="2000" dirty="0">
              <a:latin typeface="Arial" panose="020B0604020202020204" pitchFamily="34" charset="0"/>
              <a:ea typeface="+mn-lt"/>
              <a:cs typeface="Arial" panose="020B0604020202020204" pitchFamily="34" charset="0"/>
            </a:endParaRPr>
          </a:p>
        </p:txBody>
      </p:sp>
      <p:sp>
        <p:nvSpPr>
          <p:cNvPr id="2" name="Slide Number Placeholder 1">
            <a:extLst>
              <a:ext uri="{FF2B5EF4-FFF2-40B4-BE49-F238E27FC236}">
                <a16:creationId xmlns:a16="http://schemas.microsoft.com/office/drawing/2014/main" id="{C67E49B2-6197-BB01-18BC-136EA6B01B13}"/>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37</a:t>
            </a:fld>
            <a:endParaRPr lang="en-AU"/>
          </a:p>
        </p:txBody>
      </p:sp>
    </p:spTree>
    <p:extLst>
      <p:ext uri="{BB962C8B-B14F-4D97-AF65-F5344CB8AC3E}">
        <p14:creationId xmlns:p14="http://schemas.microsoft.com/office/powerpoint/2010/main" val="2071588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1C76-842C-95EC-77AB-67CEA46FCF84}"/>
              </a:ext>
            </a:extLst>
          </p:cNvPr>
          <p:cNvSpPr>
            <a:spLocks noGrp="1"/>
          </p:cNvSpPr>
          <p:nvPr>
            <p:ph type="title"/>
          </p:nvPr>
        </p:nvSpPr>
        <p:spPr/>
        <p:txBody>
          <a:bodyPr/>
          <a:lstStyle/>
          <a:p>
            <a:r>
              <a:rPr lang="en-GB" sz="2800" dirty="0"/>
              <a:t>Architecture, Code &amp; Countermeasure</a:t>
            </a:r>
          </a:p>
        </p:txBody>
      </p:sp>
      <p:sp>
        <p:nvSpPr>
          <p:cNvPr id="4" name="Text Placeholder 3">
            <a:extLst>
              <a:ext uri="{FF2B5EF4-FFF2-40B4-BE49-F238E27FC236}">
                <a16:creationId xmlns:a16="http://schemas.microsoft.com/office/drawing/2014/main" id="{FCE41122-4FCB-26D4-ECA9-7A584A69D271}"/>
              </a:ext>
            </a:extLst>
          </p:cNvPr>
          <p:cNvSpPr>
            <a:spLocks noGrp="1"/>
          </p:cNvSpPr>
          <p:nvPr>
            <p:ph type="body" sz="quarter" idx="17"/>
          </p:nvPr>
        </p:nvSpPr>
        <p:spPr>
          <a:xfrm>
            <a:off x="5399998" y="1990733"/>
            <a:ext cx="6407150" cy="4071013"/>
          </a:xfrm>
        </p:spPr>
        <p:txBody>
          <a:bodyPr/>
          <a:lstStyle/>
          <a:p>
            <a:r>
              <a:rPr lang="en-GB" sz="2400" b="1" dirty="0"/>
              <a:t>Architecture</a:t>
            </a:r>
            <a:r>
              <a:rPr lang="en-GB" sz="2400" dirty="0"/>
              <a:t>: What is the structure of the vulnerability, including the people involved?</a:t>
            </a:r>
          </a:p>
          <a:p>
            <a:r>
              <a:rPr lang="en-GB" sz="2400" b="1" dirty="0"/>
              <a:t>Code</a:t>
            </a:r>
            <a:r>
              <a:rPr lang="en-GB" sz="2400" dirty="0"/>
              <a:t>: At the code level, what does the exploit or vector look like, and what code patterns enable the vulnerability?</a:t>
            </a:r>
          </a:p>
          <a:p>
            <a:r>
              <a:rPr lang="en-GB" sz="2400" b="1" dirty="0"/>
              <a:t>Countermeasure</a:t>
            </a:r>
            <a:r>
              <a:rPr lang="en-GB" sz="2400" dirty="0"/>
              <a:t>: What can be done to reduce the likelihood of the exploit or vector?</a:t>
            </a:r>
          </a:p>
        </p:txBody>
      </p:sp>
      <p:sp>
        <p:nvSpPr>
          <p:cNvPr id="5" name="Text Placeholder 4">
            <a:extLst>
              <a:ext uri="{FF2B5EF4-FFF2-40B4-BE49-F238E27FC236}">
                <a16:creationId xmlns:a16="http://schemas.microsoft.com/office/drawing/2014/main" id="{5AE40CA2-D73E-A7CB-B4AF-D66A892A1A28}"/>
              </a:ext>
            </a:extLst>
          </p:cNvPr>
          <p:cNvSpPr>
            <a:spLocks noGrp="1"/>
          </p:cNvSpPr>
          <p:nvPr>
            <p:ph type="body" sz="quarter" idx="18"/>
          </p:nvPr>
        </p:nvSpPr>
        <p:spPr/>
        <p:txBody>
          <a:bodyPr/>
          <a:lstStyle/>
          <a:p>
            <a:r>
              <a:rPr lang="en-GB" dirty="0"/>
              <a:t>Understanding the vulnerability</a:t>
            </a:r>
          </a:p>
        </p:txBody>
      </p:sp>
      <p:pic>
        <p:nvPicPr>
          <p:cNvPr id="13" name="Picture Placeholder 12" descr="A black and white image of a computer and gear&#10;&#10;Description automatically generated">
            <a:extLst>
              <a:ext uri="{FF2B5EF4-FFF2-40B4-BE49-F238E27FC236}">
                <a16:creationId xmlns:a16="http://schemas.microsoft.com/office/drawing/2014/main" id="{6B29E484-666D-F182-9A85-3BEAA5934AE5}"/>
              </a:ext>
            </a:extLst>
          </p:cNvPr>
          <p:cNvPicPr preferRelativeResize="0">
            <a:picLocks noGrp="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21732" y="191600"/>
            <a:ext cx="4595591" cy="6497066"/>
          </a:xfrm>
        </p:spPr>
      </p:pic>
    </p:spTree>
    <p:extLst>
      <p:ext uri="{BB962C8B-B14F-4D97-AF65-F5344CB8AC3E}">
        <p14:creationId xmlns:p14="http://schemas.microsoft.com/office/powerpoint/2010/main" val="102319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group of people with laptops and a computer&#10;&#10;Description automatically generated">
            <a:extLst>
              <a:ext uri="{FF2B5EF4-FFF2-40B4-BE49-F238E27FC236}">
                <a16:creationId xmlns:a16="http://schemas.microsoft.com/office/drawing/2014/main" id="{0232F01E-29A5-9EA0-D84C-CC9BB87ABE2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
        <p:nvSpPr>
          <p:cNvPr id="7" name="Title 6">
            <a:extLst>
              <a:ext uri="{FF2B5EF4-FFF2-40B4-BE49-F238E27FC236}">
                <a16:creationId xmlns:a16="http://schemas.microsoft.com/office/drawing/2014/main" id="{0F9AF480-BB85-CF44-D669-9839D88C96E7}"/>
              </a:ext>
            </a:extLst>
          </p:cNvPr>
          <p:cNvSpPr>
            <a:spLocks noGrp="1"/>
          </p:cNvSpPr>
          <p:nvPr>
            <p:ph type="title"/>
          </p:nvPr>
        </p:nvSpPr>
        <p:spPr/>
        <p:txBody>
          <a:bodyPr/>
          <a:lstStyle/>
          <a:p>
            <a:r>
              <a:rPr lang="en-AU" dirty="0"/>
              <a:t>Cross-Site Scripting XXS</a:t>
            </a:r>
          </a:p>
        </p:txBody>
      </p:sp>
      <p:sp>
        <p:nvSpPr>
          <p:cNvPr id="4" name="Slide Number Placeholder 3">
            <a:extLst>
              <a:ext uri="{FF2B5EF4-FFF2-40B4-BE49-F238E27FC236}">
                <a16:creationId xmlns:a16="http://schemas.microsoft.com/office/drawing/2014/main" id="{9D6262D8-BF8F-45A6-34C0-D1CD000B50A0}"/>
              </a:ext>
            </a:extLst>
          </p:cNvPr>
          <p:cNvSpPr>
            <a:spLocks noGrp="1"/>
          </p:cNvSpPr>
          <p:nvPr>
            <p:ph type="sldNum" sz="quarter" idx="16"/>
          </p:nvPr>
        </p:nvSpPr>
        <p:spPr/>
        <p:txBody>
          <a:bodyPr/>
          <a:lstStyle/>
          <a:p>
            <a:fld id="{10A01DC5-1685-4615-8240-15192985C6A2}" type="slidenum">
              <a:rPr lang="en-AU" smtClean="0"/>
              <a:pPr/>
              <a:t>39</a:t>
            </a:fld>
            <a:endParaRPr lang="en-AU"/>
          </a:p>
        </p:txBody>
      </p:sp>
      <p:sp>
        <p:nvSpPr>
          <p:cNvPr id="9" name="Text Placeholder 8">
            <a:extLst>
              <a:ext uri="{FF2B5EF4-FFF2-40B4-BE49-F238E27FC236}">
                <a16:creationId xmlns:a16="http://schemas.microsoft.com/office/drawing/2014/main" id="{E455A0A6-5E1A-6CD0-748A-9589954FA444}"/>
              </a:ext>
            </a:extLst>
          </p:cNvPr>
          <p:cNvSpPr>
            <a:spLocks noGrp="1"/>
          </p:cNvSpPr>
          <p:nvPr>
            <p:ph type="body" sz="quarter" idx="17"/>
          </p:nvPr>
        </p:nvSpPr>
        <p:spPr/>
        <p:txBody>
          <a:bodyPr vert="horz" lIns="0" tIns="0" rIns="0" bIns="0" rtlCol="0" anchor="t">
            <a:noAutofit/>
          </a:bodyPr>
          <a:lstStyle/>
          <a:p>
            <a:pPr>
              <a:lnSpc>
                <a:spcPct val="100000"/>
              </a:lnSpc>
              <a:spcAft>
                <a:spcPts val="600"/>
              </a:spcAft>
            </a:pPr>
            <a:r>
              <a:rPr lang="en-AU" sz="1800" dirty="0">
                <a:latin typeface="Arial"/>
                <a:cs typeface="Arial"/>
              </a:rPr>
              <a:t>1. A threat actor inserts a malicious script into a website by:</a:t>
            </a:r>
            <a:endParaRPr lang="en-AU" sz="1800" dirty="0"/>
          </a:p>
          <a:p>
            <a:pPr marL="457200" indent="-457200">
              <a:lnSpc>
                <a:spcPct val="100000"/>
              </a:lnSpc>
              <a:spcAft>
                <a:spcPts val="300"/>
              </a:spcAft>
              <a:buFont typeface="Arial" panose="020B0604020202020204" pitchFamily="34" charset="0"/>
              <a:buChar char="•"/>
            </a:pPr>
            <a:r>
              <a:rPr lang="en-AU" sz="1800" dirty="0">
                <a:latin typeface="Arial"/>
                <a:cs typeface="Arial"/>
              </a:rPr>
              <a:t>SQL injection into a known database structure that forces script into head HTML.</a:t>
            </a:r>
            <a:endParaRPr lang="en-AU" sz="1800" dirty="0"/>
          </a:p>
          <a:p>
            <a:pPr marL="457200" indent="-457200">
              <a:lnSpc>
                <a:spcPct val="100000"/>
              </a:lnSpc>
              <a:spcAft>
                <a:spcPts val="300"/>
              </a:spcAft>
              <a:buFont typeface="Arial" panose="020B0604020202020204" pitchFamily="34" charset="0"/>
              <a:buChar char="•"/>
            </a:pPr>
            <a:r>
              <a:rPr lang="en-AU" sz="1800" dirty="0">
                <a:latin typeface="Arial"/>
                <a:cs typeface="Arial"/>
              </a:rPr>
              <a:t>JS injection into form with insufficient defensive data handling</a:t>
            </a:r>
          </a:p>
          <a:p>
            <a:pPr marL="457200" indent="-457200">
              <a:lnSpc>
                <a:spcPct val="100000"/>
              </a:lnSpc>
              <a:spcAft>
                <a:spcPts val="300"/>
              </a:spcAft>
              <a:buFont typeface="Arial" panose="020B0604020202020204" pitchFamily="34" charset="0"/>
              <a:buChar char="•"/>
            </a:pPr>
            <a:r>
              <a:rPr lang="en-AU" sz="1800" dirty="0"/>
              <a:t>Hijacked library, plugin or extension</a:t>
            </a:r>
          </a:p>
          <a:p>
            <a:pPr marL="457200" indent="-457200">
              <a:lnSpc>
                <a:spcPct val="100000"/>
              </a:lnSpc>
              <a:spcAft>
                <a:spcPts val="300"/>
              </a:spcAft>
              <a:buFont typeface="Arial" panose="020B0604020202020204" pitchFamily="34" charset="0"/>
              <a:buChar char="•"/>
            </a:pPr>
            <a:r>
              <a:rPr lang="en-AU" sz="1800" dirty="0"/>
              <a:t>Sharing a hyperlink with a script attached or redirect to a hyperlink and script</a:t>
            </a:r>
          </a:p>
          <a:p>
            <a:pPr>
              <a:lnSpc>
                <a:spcPct val="100000"/>
              </a:lnSpc>
              <a:spcAft>
                <a:spcPts val="600"/>
              </a:spcAft>
            </a:pPr>
            <a:r>
              <a:rPr lang="en-AU" sz="1800" dirty="0"/>
              <a:t>2. The victim visits the website, and the script is executed.</a:t>
            </a:r>
          </a:p>
          <a:p>
            <a:pPr>
              <a:lnSpc>
                <a:spcPct val="100000"/>
              </a:lnSpc>
              <a:spcAft>
                <a:spcPts val="600"/>
              </a:spcAft>
            </a:pPr>
            <a:r>
              <a:rPr lang="en-AU" sz="1800" dirty="0"/>
              <a:t>3. The malicious script may:</a:t>
            </a:r>
          </a:p>
          <a:p>
            <a:pPr marL="457200" indent="-457200">
              <a:lnSpc>
                <a:spcPct val="100000"/>
              </a:lnSpc>
              <a:spcAft>
                <a:spcPts val="600"/>
              </a:spcAft>
              <a:buFont typeface="Arial" panose="020B0604020202020204" pitchFamily="34" charset="0"/>
              <a:buChar char="•"/>
            </a:pPr>
            <a:r>
              <a:rPr lang="en-AU" sz="1800" dirty="0"/>
              <a:t>Downloads a more malicious program</a:t>
            </a:r>
          </a:p>
          <a:p>
            <a:pPr marL="457200" indent="-457200">
              <a:lnSpc>
                <a:spcPct val="100000"/>
              </a:lnSpc>
              <a:spcAft>
                <a:spcPts val="600"/>
              </a:spcAft>
              <a:buFont typeface="Arial" panose="020B0604020202020204" pitchFamily="34" charset="0"/>
              <a:buChar char="•"/>
            </a:pPr>
            <a:r>
              <a:rPr lang="en-AU" sz="1800" dirty="0"/>
              <a:t>Change the use interface or experience</a:t>
            </a:r>
          </a:p>
          <a:p>
            <a:pPr marL="457200" indent="-457200">
              <a:lnSpc>
                <a:spcPct val="100000"/>
              </a:lnSpc>
              <a:spcAft>
                <a:spcPts val="600"/>
              </a:spcAft>
              <a:buFont typeface="Arial" panose="020B0604020202020204" pitchFamily="34" charset="0"/>
              <a:buChar char="•"/>
            </a:pPr>
            <a:r>
              <a:rPr lang="en-AU" sz="1800" dirty="0"/>
              <a:t>POST data from the UI to another website</a:t>
            </a:r>
          </a:p>
          <a:p>
            <a:pPr marL="285750" indent="-285750">
              <a:lnSpc>
                <a:spcPct val="100000"/>
              </a:lnSpc>
              <a:spcAft>
                <a:spcPts val="600"/>
              </a:spcAft>
              <a:buFont typeface="Arial" panose="020B0604020202020204" pitchFamily="34" charset="0"/>
              <a:buChar char="•"/>
            </a:pPr>
            <a:endParaRPr lang="en-AU" sz="1800" dirty="0"/>
          </a:p>
          <a:p>
            <a:pPr marL="457200" indent="-457200">
              <a:buAutoNum type="alphaLcPeriod"/>
            </a:pPr>
            <a:endParaRPr lang="en-AU" dirty="0"/>
          </a:p>
          <a:p>
            <a:endParaRPr lang="en-AU" dirty="0"/>
          </a:p>
        </p:txBody>
      </p:sp>
      <p:sp>
        <p:nvSpPr>
          <p:cNvPr id="10" name="Text Placeholder 9">
            <a:extLst>
              <a:ext uri="{FF2B5EF4-FFF2-40B4-BE49-F238E27FC236}">
                <a16:creationId xmlns:a16="http://schemas.microsoft.com/office/drawing/2014/main" id="{235ED448-1A16-16A6-85DD-442BEDF81F16}"/>
              </a:ext>
            </a:extLst>
          </p:cNvPr>
          <p:cNvSpPr>
            <a:spLocks noGrp="1"/>
          </p:cNvSpPr>
          <p:nvPr>
            <p:ph type="body" sz="quarter" idx="18"/>
          </p:nvPr>
        </p:nvSpPr>
        <p:spPr/>
        <p:txBody>
          <a:bodyPr/>
          <a:lstStyle/>
          <a:p>
            <a:r>
              <a:rPr lang="en-AU" dirty="0"/>
              <a:t>Architecture</a:t>
            </a:r>
          </a:p>
        </p:txBody>
      </p:sp>
    </p:spTree>
    <p:extLst>
      <p:ext uri="{BB962C8B-B14F-4D97-AF65-F5344CB8AC3E}">
        <p14:creationId xmlns:p14="http://schemas.microsoft.com/office/powerpoint/2010/main" val="33666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B95D0D-4DB2-95D7-03B3-689505E4E1BC}"/>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4</a:t>
            </a:fld>
            <a:endParaRPr lang="en-AU"/>
          </a:p>
        </p:txBody>
      </p:sp>
      <p:sp>
        <p:nvSpPr>
          <p:cNvPr id="4" name="Title 3">
            <a:extLst>
              <a:ext uri="{FF2B5EF4-FFF2-40B4-BE49-F238E27FC236}">
                <a16:creationId xmlns:a16="http://schemas.microsoft.com/office/drawing/2014/main" id="{67346830-A0C7-9D95-31DC-A77B445F770B}"/>
              </a:ext>
            </a:extLst>
          </p:cNvPr>
          <p:cNvSpPr>
            <a:spLocks noGrp="1"/>
          </p:cNvSpPr>
          <p:nvPr>
            <p:ph type="title"/>
          </p:nvPr>
        </p:nvSpPr>
        <p:spPr/>
        <p:txBody>
          <a:bodyPr/>
          <a:lstStyle/>
          <a:p>
            <a:r>
              <a:rPr lang="en-GB" dirty="0"/>
              <a:t>Agenda</a:t>
            </a:r>
          </a:p>
        </p:txBody>
      </p:sp>
      <p:sp>
        <p:nvSpPr>
          <p:cNvPr id="2" name="Rectangle: Rounded Corners 1">
            <a:extLst>
              <a:ext uri="{FF2B5EF4-FFF2-40B4-BE49-F238E27FC236}">
                <a16:creationId xmlns:a16="http://schemas.microsoft.com/office/drawing/2014/main" id="{935D5059-5790-C707-5987-84856AF04ADB}"/>
              </a:ext>
              <a:ext uri="{C183D7F6-B498-43B3-948B-1728B52AA6E4}">
                <adec:decorative xmlns:adec="http://schemas.microsoft.com/office/drawing/2017/decorative" val="1"/>
              </a:ext>
            </a:extLst>
          </p:cNvPr>
          <p:cNvSpPr/>
          <p:nvPr/>
        </p:nvSpPr>
        <p:spPr>
          <a:xfrm>
            <a:off x="1737298" y="1274762"/>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5" name="Oval 4">
            <a:hlinkClick r:id="rId3" action="ppaction://hlinksldjump"/>
            <a:extLst>
              <a:ext uri="{FF2B5EF4-FFF2-40B4-BE49-F238E27FC236}">
                <a16:creationId xmlns:a16="http://schemas.microsoft.com/office/drawing/2014/main" id="{56ACB92F-8289-CC4B-BE5A-A661A0C94E17}"/>
              </a:ext>
            </a:extLst>
          </p:cNvPr>
          <p:cNvSpPr/>
          <p:nvPr/>
        </p:nvSpPr>
        <p:spPr>
          <a:xfrm>
            <a:off x="1150236" y="1357679"/>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1</a:t>
            </a:r>
          </a:p>
        </p:txBody>
      </p:sp>
      <p:sp>
        <p:nvSpPr>
          <p:cNvPr id="7" name="TextBox 25">
            <a:extLst>
              <a:ext uri="{FF2B5EF4-FFF2-40B4-BE49-F238E27FC236}">
                <a16:creationId xmlns:a16="http://schemas.microsoft.com/office/drawing/2014/main" id="{B8766759-8445-A95E-E4CE-416F8EB15D94}"/>
              </a:ext>
            </a:extLst>
          </p:cNvPr>
          <p:cNvSpPr txBox="1"/>
          <p:nvPr/>
        </p:nvSpPr>
        <p:spPr>
          <a:xfrm>
            <a:off x="2219356" y="1517893"/>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b="0" i="0" u="none" strike="noStrike" dirty="0">
                <a:solidFill>
                  <a:srgbClr val="000000"/>
                </a:solidFill>
                <a:effectLst/>
                <a:latin typeface="Arial" panose="020B0604020202020204" pitchFamily="34" charset="0"/>
              </a:rPr>
              <a:t>Introduction &amp; housekeeping</a:t>
            </a:r>
            <a:endParaRPr lang="en-GB" sz="1800" dirty="0">
              <a:latin typeface="Public Sans SemiBold" pitchFamily="2" charset="0"/>
            </a:endParaRPr>
          </a:p>
        </p:txBody>
      </p:sp>
      <p:sp>
        <p:nvSpPr>
          <p:cNvPr id="20" name="Rectangle: Rounded Corners 19">
            <a:extLst>
              <a:ext uri="{FF2B5EF4-FFF2-40B4-BE49-F238E27FC236}">
                <a16:creationId xmlns:a16="http://schemas.microsoft.com/office/drawing/2014/main" id="{C3D97F66-221B-C853-0EA8-66E5F684D86A}"/>
              </a:ext>
              <a:ext uri="{C183D7F6-B498-43B3-948B-1728B52AA6E4}">
                <adec:decorative xmlns:adec="http://schemas.microsoft.com/office/drawing/2017/decorative" val="1"/>
              </a:ext>
            </a:extLst>
          </p:cNvPr>
          <p:cNvSpPr/>
          <p:nvPr/>
        </p:nvSpPr>
        <p:spPr>
          <a:xfrm>
            <a:off x="1751685" y="2268446"/>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21" name="Oval 20">
            <a:hlinkClick r:id="rId3" action="ppaction://hlinksldjump"/>
            <a:extLst>
              <a:ext uri="{FF2B5EF4-FFF2-40B4-BE49-F238E27FC236}">
                <a16:creationId xmlns:a16="http://schemas.microsoft.com/office/drawing/2014/main" id="{D0A190BE-2B0B-2729-4549-D63712793CC2}"/>
              </a:ext>
            </a:extLst>
          </p:cNvPr>
          <p:cNvSpPr/>
          <p:nvPr/>
        </p:nvSpPr>
        <p:spPr>
          <a:xfrm>
            <a:off x="1164623" y="2351363"/>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2</a:t>
            </a:r>
          </a:p>
        </p:txBody>
      </p:sp>
      <p:sp>
        <p:nvSpPr>
          <p:cNvPr id="22" name="TextBox 25">
            <a:extLst>
              <a:ext uri="{FF2B5EF4-FFF2-40B4-BE49-F238E27FC236}">
                <a16:creationId xmlns:a16="http://schemas.microsoft.com/office/drawing/2014/main" id="{B4A4C41F-6099-2469-B443-6D6E65FB27C7}"/>
              </a:ext>
            </a:extLst>
          </p:cNvPr>
          <p:cNvSpPr txBox="1"/>
          <p:nvPr/>
        </p:nvSpPr>
        <p:spPr>
          <a:xfrm>
            <a:off x="2233743" y="2511577"/>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Making VS Code work for you</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23" name="Rectangle: Rounded Corners 22">
            <a:extLst>
              <a:ext uri="{FF2B5EF4-FFF2-40B4-BE49-F238E27FC236}">
                <a16:creationId xmlns:a16="http://schemas.microsoft.com/office/drawing/2014/main" id="{8EDEF762-D4E6-C43E-E98A-95D6A0AE4FC9}"/>
              </a:ext>
              <a:ext uri="{C183D7F6-B498-43B3-948B-1728B52AA6E4}">
                <adec:decorative xmlns:adec="http://schemas.microsoft.com/office/drawing/2017/decorative" val="1"/>
              </a:ext>
            </a:extLst>
          </p:cNvPr>
          <p:cNvSpPr/>
          <p:nvPr/>
        </p:nvSpPr>
        <p:spPr>
          <a:xfrm>
            <a:off x="1751685" y="3256548"/>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24" name="Oval 23">
            <a:hlinkClick r:id="rId3" action="ppaction://hlinksldjump"/>
            <a:extLst>
              <a:ext uri="{FF2B5EF4-FFF2-40B4-BE49-F238E27FC236}">
                <a16:creationId xmlns:a16="http://schemas.microsoft.com/office/drawing/2014/main" id="{A6DDAD40-805E-049F-39FC-55094C6BA103}"/>
              </a:ext>
            </a:extLst>
          </p:cNvPr>
          <p:cNvSpPr/>
          <p:nvPr/>
        </p:nvSpPr>
        <p:spPr>
          <a:xfrm>
            <a:off x="1164623" y="3339465"/>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3</a:t>
            </a:r>
          </a:p>
        </p:txBody>
      </p:sp>
      <p:sp>
        <p:nvSpPr>
          <p:cNvPr id="25" name="TextBox 25">
            <a:extLst>
              <a:ext uri="{FF2B5EF4-FFF2-40B4-BE49-F238E27FC236}">
                <a16:creationId xmlns:a16="http://schemas.microsoft.com/office/drawing/2014/main" id="{39581D8B-20B3-87D8-C1F2-A22C58CE7F43}"/>
              </a:ext>
            </a:extLst>
          </p:cNvPr>
          <p:cNvSpPr txBox="1"/>
          <p:nvPr/>
        </p:nvSpPr>
        <p:spPr>
          <a:xfrm>
            <a:off x="2233743" y="3499679"/>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b="0" i="0" u="none" strike="noStrike" dirty="0">
                <a:solidFill>
                  <a:srgbClr val="000000"/>
                </a:solidFill>
                <a:effectLst/>
                <a:latin typeface="Arial" panose="020B0604020202020204" pitchFamily="34" charset="0"/>
              </a:rPr>
              <a:t>Morning tea</a:t>
            </a:r>
            <a:endParaRPr lang="en-GB" sz="1800" dirty="0">
              <a:latin typeface="Public Sans SemiBold" pitchFamily="2" charset="0"/>
            </a:endParaRPr>
          </a:p>
        </p:txBody>
      </p:sp>
      <p:sp>
        <p:nvSpPr>
          <p:cNvPr id="26" name="Rectangle: Rounded Corners 25">
            <a:extLst>
              <a:ext uri="{FF2B5EF4-FFF2-40B4-BE49-F238E27FC236}">
                <a16:creationId xmlns:a16="http://schemas.microsoft.com/office/drawing/2014/main" id="{B1BC8FAB-0C07-84FE-204A-47391BBEAF64}"/>
              </a:ext>
              <a:ext uri="{C183D7F6-B498-43B3-948B-1728B52AA6E4}">
                <adec:decorative xmlns:adec="http://schemas.microsoft.com/office/drawing/2017/decorative" val="1"/>
              </a:ext>
            </a:extLst>
          </p:cNvPr>
          <p:cNvSpPr/>
          <p:nvPr/>
        </p:nvSpPr>
        <p:spPr>
          <a:xfrm>
            <a:off x="1757022" y="4245218"/>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27" name="Oval 26">
            <a:hlinkClick r:id="rId3" action="ppaction://hlinksldjump"/>
            <a:extLst>
              <a:ext uri="{FF2B5EF4-FFF2-40B4-BE49-F238E27FC236}">
                <a16:creationId xmlns:a16="http://schemas.microsoft.com/office/drawing/2014/main" id="{30E4BF03-C9A7-EAE3-FC01-51CE829A6E7A}"/>
              </a:ext>
            </a:extLst>
          </p:cNvPr>
          <p:cNvSpPr/>
          <p:nvPr/>
        </p:nvSpPr>
        <p:spPr>
          <a:xfrm>
            <a:off x="1169960" y="4328135"/>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4</a:t>
            </a:r>
          </a:p>
        </p:txBody>
      </p:sp>
      <p:sp>
        <p:nvSpPr>
          <p:cNvPr id="28" name="TextBox 25">
            <a:extLst>
              <a:ext uri="{FF2B5EF4-FFF2-40B4-BE49-F238E27FC236}">
                <a16:creationId xmlns:a16="http://schemas.microsoft.com/office/drawing/2014/main" id="{E28B2236-ABD7-EC9D-39C6-357B29770348}"/>
              </a:ext>
            </a:extLst>
          </p:cNvPr>
          <p:cNvSpPr txBox="1"/>
          <p:nvPr/>
        </p:nvSpPr>
        <p:spPr>
          <a:xfrm>
            <a:off x="2239080" y="4488349"/>
            <a:ext cx="3323272" cy="373115"/>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dirty="0">
                <a:effectLst/>
                <a:latin typeface="Aptos" panose="020B0004020202020204" pitchFamily="34" charset="0"/>
                <a:ea typeface="Aptos" panose="020B0004020202020204" pitchFamily="34" charset="0"/>
                <a:cs typeface="Times New Roman" panose="02020603050405020304" pitchFamily="18" charset="0"/>
              </a:rPr>
              <a:t>Overview of Python Flask</a:t>
            </a:r>
            <a:endParaRPr lang="en-GB" sz="1800" dirty="0">
              <a:latin typeface="Public Sans SemiBold" pitchFamily="2" charset="0"/>
            </a:endParaRPr>
          </a:p>
        </p:txBody>
      </p:sp>
      <p:sp>
        <p:nvSpPr>
          <p:cNvPr id="29" name="Rectangle: Rounded Corners 28">
            <a:extLst>
              <a:ext uri="{FF2B5EF4-FFF2-40B4-BE49-F238E27FC236}">
                <a16:creationId xmlns:a16="http://schemas.microsoft.com/office/drawing/2014/main" id="{0DBDB801-633E-823E-8888-ADEF0E80B36F}"/>
              </a:ext>
              <a:ext uri="{C183D7F6-B498-43B3-948B-1728B52AA6E4}">
                <adec:decorative xmlns:adec="http://schemas.microsoft.com/office/drawing/2017/decorative" val="1"/>
              </a:ext>
            </a:extLst>
          </p:cNvPr>
          <p:cNvSpPr/>
          <p:nvPr/>
        </p:nvSpPr>
        <p:spPr>
          <a:xfrm>
            <a:off x="1777490" y="5232257"/>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0" name="Oval 29">
            <a:hlinkClick r:id="rId3" action="ppaction://hlinksldjump"/>
            <a:extLst>
              <a:ext uri="{FF2B5EF4-FFF2-40B4-BE49-F238E27FC236}">
                <a16:creationId xmlns:a16="http://schemas.microsoft.com/office/drawing/2014/main" id="{B0E74290-D27C-AEF7-46E4-E1542A1B3C92}"/>
              </a:ext>
            </a:extLst>
          </p:cNvPr>
          <p:cNvSpPr/>
          <p:nvPr/>
        </p:nvSpPr>
        <p:spPr>
          <a:xfrm>
            <a:off x="1190428" y="5315174"/>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dirty="0">
                <a:solidFill>
                  <a:schemeClr val="bg1"/>
                </a:solidFill>
                <a:latin typeface="Public Sans ExtraBold" pitchFamily="2" charset="0"/>
              </a:rPr>
              <a:t>5</a:t>
            </a:r>
          </a:p>
        </p:txBody>
      </p:sp>
      <p:sp>
        <p:nvSpPr>
          <p:cNvPr id="31" name="TextBox 25">
            <a:extLst>
              <a:ext uri="{FF2B5EF4-FFF2-40B4-BE49-F238E27FC236}">
                <a16:creationId xmlns:a16="http://schemas.microsoft.com/office/drawing/2014/main" id="{25FD3220-EFBB-BC89-7FB2-2347E854CB7B}"/>
              </a:ext>
            </a:extLst>
          </p:cNvPr>
          <p:cNvSpPr txBox="1"/>
          <p:nvPr/>
        </p:nvSpPr>
        <p:spPr>
          <a:xfrm>
            <a:off x="2259547" y="5448323"/>
            <a:ext cx="3615799" cy="364587"/>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Practical software security activities</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44" name="Rectangle: Rounded Corners 43">
            <a:extLst>
              <a:ext uri="{FF2B5EF4-FFF2-40B4-BE49-F238E27FC236}">
                <a16:creationId xmlns:a16="http://schemas.microsoft.com/office/drawing/2014/main" id="{872B6A74-D5FE-A9C3-5036-DA39A3F3AAA9}"/>
              </a:ext>
              <a:ext uri="{C183D7F6-B498-43B3-948B-1728B52AA6E4}">
                <adec:decorative xmlns:adec="http://schemas.microsoft.com/office/drawing/2017/decorative" val="1"/>
              </a:ext>
            </a:extLst>
          </p:cNvPr>
          <p:cNvSpPr/>
          <p:nvPr/>
        </p:nvSpPr>
        <p:spPr>
          <a:xfrm>
            <a:off x="6883620" y="1274761"/>
            <a:ext cx="4097856" cy="918000"/>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45" name="Oval 44">
            <a:hlinkClick r:id="rId3" action="ppaction://hlinksldjump"/>
            <a:extLst>
              <a:ext uri="{FF2B5EF4-FFF2-40B4-BE49-F238E27FC236}">
                <a16:creationId xmlns:a16="http://schemas.microsoft.com/office/drawing/2014/main" id="{440E2C2A-513E-2146-E110-A5C05774C27F}"/>
              </a:ext>
            </a:extLst>
          </p:cNvPr>
          <p:cNvSpPr/>
          <p:nvPr/>
        </p:nvSpPr>
        <p:spPr>
          <a:xfrm>
            <a:off x="6296558" y="1357679"/>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6</a:t>
            </a:r>
          </a:p>
        </p:txBody>
      </p:sp>
      <p:sp>
        <p:nvSpPr>
          <p:cNvPr id="46" name="TextBox 25">
            <a:extLst>
              <a:ext uri="{FF2B5EF4-FFF2-40B4-BE49-F238E27FC236}">
                <a16:creationId xmlns:a16="http://schemas.microsoft.com/office/drawing/2014/main" id="{D02490FE-53ED-8487-0BD7-E87F24833020}"/>
              </a:ext>
            </a:extLst>
          </p:cNvPr>
          <p:cNvSpPr txBox="1"/>
          <p:nvPr/>
        </p:nvSpPr>
        <p:spPr>
          <a:xfrm>
            <a:off x="7315200" y="1517893"/>
            <a:ext cx="3666276" cy="373115"/>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lang="en-AU" sz="1800" dirty="0">
                <a:effectLst/>
                <a:latin typeface="Aptos" panose="020B0004020202020204" pitchFamily="34" charset="0"/>
                <a:ea typeface="Aptos" panose="020B0004020202020204" pitchFamily="34" charset="0"/>
                <a:cs typeface="Times New Roman" panose="02020603050405020304" pitchFamily="18" charset="0"/>
              </a:rPr>
              <a:t>Online Examinations Discussion</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41" name="Rectangle: Rounded Corners 40">
            <a:extLst>
              <a:ext uri="{FF2B5EF4-FFF2-40B4-BE49-F238E27FC236}">
                <a16:creationId xmlns:a16="http://schemas.microsoft.com/office/drawing/2014/main" id="{D868B1C9-B182-2727-4865-6D5AC1780BED}"/>
              </a:ext>
              <a:ext uri="{C183D7F6-B498-43B3-948B-1728B52AA6E4}">
                <adec:decorative xmlns:adec="http://schemas.microsoft.com/office/drawing/2017/decorative" val="1"/>
              </a:ext>
            </a:extLst>
          </p:cNvPr>
          <p:cNvSpPr/>
          <p:nvPr/>
        </p:nvSpPr>
        <p:spPr>
          <a:xfrm>
            <a:off x="6883620" y="2249407"/>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42" name="Oval 41">
            <a:hlinkClick r:id="rId3" action="ppaction://hlinksldjump"/>
            <a:extLst>
              <a:ext uri="{FF2B5EF4-FFF2-40B4-BE49-F238E27FC236}">
                <a16:creationId xmlns:a16="http://schemas.microsoft.com/office/drawing/2014/main" id="{193FCBC3-0E7A-2B7F-C738-F5F9ECEE27FE}"/>
              </a:ext>
            </a:extLst>
          </p:cNvPr>
          <p:cNvSpPr/>
          <p:nvPr/>
        </p:nvSpPr>
        <p:spPr>
          <a:xfrm>
            <a:off x="6296558" y="2332324"/>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7</a:t>
            </a:r>
          </a:p>
        </p:txBody>
      </p:sp>
      <p:sp>
        <p:nvSpPr>
          <p:cNvPr id="43" name="TextBox 25">
            <a:extLst>
              <a:ext uri="{FF2B5EF4-FFF2-40B4-BE49-F238E27FC236}">
                <a16:creationId xmlns:a16="http://schemas.microsoft.com/office/drawing/2014/main" id="{01B14D85-E240-E3C6-279C-4A1257278E12}"/>
              </a:ext>
            </a:extLst>
          </p:cNvPr>
          <p:cNvSpPr txBox="1"/>
          <p:nvPr/>
        </p:nvSpPr>
        <p:spPr>
          <a:xfrm>
            <a:off x="7319777" y="2391162"/>
            <a:ext cx="3661699" cy="364587"/>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Practical software security activities</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38" name="Rectangle: Rounded Corners 37">
            <a:extLst>
              <a:ext uri="{FF2B5EF4-FFF2-40B4-BE49-F238E27FC236}">
                <a16:creationId xmlns:a16="http://schemas.microsoft.com/office/drawing/2014/main" id="{22AE8CE5-94FD-CF39-4100-9EA79119BE34}"/>
              </a:ext>
              <a:ext uri="{C183D7F6-B498-43B3-948B-1728B52AA6E4}">
                <adec:decorative xmlns:adec="http://schemas.microsoft.com/office/drawing/2017/decorative" val="1"/>
              </a:ext>
            </a:extLst>
          </p:cNvPr>
          <p:cNvSpPr/>
          <p:nvPr/>
        </p:nvSpPr>
        <p:spPr>
          <a:xfrm>
            <a:off x="6883620" y="3249718"/>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9" name="Oval 38">
            <a:hlinkClick r:id="rId3" action="ppaction://hlinksldjump"/>
            <a:extLst>
              <a:ext uri="{FF2B5EF4-FFF2-40B4-BE49-F238E27FC236}">
                <a16:creationId xmlns:a16="http://schemas.microsoft.com/office/drawing/2014/main" id="{EF49910F-1BBC-C179-B3E7-5FA3AE36CDDD}"/>
              </a:ext>
            </a:extLst>
          </p:cNvPr>
          <p:cNvSpPr/>
          <p:nvPr/>
        </p:nvSpPr>
        <p:spPr>
          <a:xfrm>
            <a:off x="6296558" y="3332635"/>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8</a:t>
            </a:r>
          </a:p>
        </p:txBody>
      </p:sp>
      <p:sp>
        <p:nvSpPr>
          <p:cNvPr id="40" name="TextBox 25">
            <a:extLst>
              <a:ext uri="{FF2B5EF4-FFF2-40B4-BE49-F238E27FC236}">
                <a16:creationId xmlns:a16="http://schemas.microsoft.com/office/drawing/2014/main" id="{88968FF3-2444-A530-5DD8-187BB12DE936}"/>
              </a:ext>
            </a:extLst>
          </p:cNvPr>
          <p:cNvSpPr txBox="1"/>
          <p:nvPr/>
        </p:nvSpPr>
        <p:spPr>
          <a:xfrm>
            <a:off x="7345588" y="3566780"/>
            <a:ext cx="3323272" cy="276999"/>
          </a:xfrm>
          <a:prstGeom prst="rect">
            <a:avLst/>
          </a:prstGeom>
          <a:solidFill>
            <a:schemeClr val="accent4"/>
          </a:solidFill>
          <a:ln>
            <a:noFill/>
          </a:ln>
        </p:spPr>
        <p:txBody>
          <a:bodyPr wrap="square" lIns="0" tIns="0" rIns="0" bIns="0" rtlCol="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a:cs typeface="Arial"/>
              </a:rPr>
              <a:t>GitHub and Flask</a:t>
            </a:r>
            <a:endParaRPr kumimoji="0" lang="en-AU" sz="1400" b="0" i="0" u="none" strike="noStrike" kern="1200" cap="none" spc="0" normalizeH="0" baseline="0" noProof="0" dirty="0">
              <a:ln>
                <a:noFill/>
              </a:ln>
              <a:solidFill>
                <a:srgbClr val="22272B"/>
              </a:solidFill>
              <a:effectLst/>
              <a:uLnTx/>
              <a:uFillTx/>
              <a:latin typeface="Arial"/>
              <a:cs typeface="Arial"/>
            </a:endParaRPr>
          </a:p>
        </p:txBody>
      </p:sp>
      <p:sp>
        <p:nvSpPr>
          <p:cNvPr id="35" name="Rectangle: Rounded Corners 34">
            <a:extLst>
              <a:ext uri="{FF2B5EF4-FFF2-40B4-BE49-F238E27FC236}">
                <a16:creationId xmlns:a16="http://schemas.microsoft.com/office/drawing/2014/main" id="{DE456139-3B79-F320-885E-F40308F718C2}"/>
              </a:ext>
              <a:ext uri="{C183D7F6-B498-43B3-948B-1728B52AA6E4}">
                <adec:decorative xmlns:adec="http://schemas.microsoft.com/office/drawing/2017/decorative" val="1"/>
              </a:ext>
            </a:extLst>
          </p:cNvPr>
          <p:cNvSpPr/>
          <p:nvPr/>
        </p:nvSpPr>
        <p:spPr>
          <a:xfrm>
            <a:off x="6883620" y="4250029"/>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6" name="Oval 35">
            <a:hlinkClick r:id="rId3" action="ppaction://hlinksldjump"/>
            <a:extLst>
              <a:ext uri="{FF2B5EF4-FFF2-40B4-BE49-F238E27FC236}">
                <a16:creationId xmlns:a16="http://schemas.microsoft.com/office/drawing/2014/main" id="{7B7A8171-E86E-EC91-896D-5884F254D27A}"/>
              </a:ext>
            </a:extLst>
          </p:cNvPr>
          <p:cNvSpPr/>
          <p:nvPr/>
        </p:nvSpPr>
        <p:spPr>
          <a:xfrm>
            <a:off x="6296558" y="4332946"/>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9</a:t>
            </a:r>
          </a:p>
        </p:txBody>
      </p:sp>
      <p:sp>
        <p:nvSpPr>
          <p:cNvPr id="32" name="Rectangle: Rounded Corners 31">
            <a:extLst>
              <a:ext uri="{FF2B5EF4-FFF2-40B4-BE49-F238E27FC236}">
                <a16:creationId xmlns:a16="http://schemas.microsoft.com/office/drawing/2014/main" id="{549C53E4-8A1E-8124-098C-966B3266BCB6}"/>
              </a:ext>
              <a:ext uri="{C183D7F6-B498-43B3-948B-1728B52AA6E4}">
                <adec:decorative xmlns:adec="http://schemas.microsoft.com/office/drawing/2017/decorative" val="1"/>
              </a:ext>
            </a:extLst>
          </p:cNvPr>
          <p:cNvSpPr/>
          <p:nvPr/>
        </p:nvSpPr>
        <p:spPr>
          <a:xfrm>
            <a:off x="6883620" y="5268755"/>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3" name="Oval 32">
            <a:hlinkClick r:id="rId3" action="ppaction://hlinksldjump"/>
            <a:extLst>
              <a:ext uri="{FF2B5EF4-FFF2-40B4-BE49-F238E27FC236}">
                <a16:creationId xmlns:a16="http://schemas.microsoft.com/office/drawing/2014/main" id="{68CBF182-BF09-4322-A10D-F549BD135027}"/>
              </a:ext>
            </a:extLst>
          </p:cNvPr>
          <p:cNvSpPr/>
          <p:nvPr/>
        </p:nvSpPr>
        <p:spPr>
          <a:xfrm>
            <a:off x="6296559" y="5322149"/>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10</a:t>
            </a:r>
          </a:p>
        </p:txBody>
      </p:sp>
      <p:sp>
        <p:nvSpPr>
          <p:cNvPr id="34" name="TextBox 25">
            <a:extLst>
              <a:ext uri="{FF2B5EF4-FFF2-40B4-BE49-F238E27FC236}">
                <a16:creationId xmlns:a16="http://schemas.microsoft.com/office/drawing/2014/main" id="{131DBC76-79F7-FBAD-09A4-C35AC8C06CE8}"/>
              </a:ext>
            </a:extLst>
          </p:cNvPr>
          <p:cNvSpPr txBox="1"/>
          <p:nvPr/>
        </p:nvSpPr>
        <p:spPr>
          <a:xfrm>
            <a:off x="7345588" y="5508660"/>
            <a:ext cx="3323272" cy="364587"/>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b="0" i="0" u="none" strike="noStrike" dirty="0">
                <a:solidFill>
                  <a:srgbClr val="000000"/>
                </a:solidFill>
                <a:effectLst/>
                <a:latin typeface="Arial" panose="020B0604020202020204" pitchFamily="34" charset="0"/>
              </a:rPr>
              <a:t>Evaluation and close</a:t>
            </a:r>
            <a:endParaRPr lang="en-GB" sz="1800" dirty="0">
              <a:latin typeface="Public Sans SemiBold" pitchFamily="2" charset="0"/>
            </a:endParaRPr>
          </a:p>
        </p:txBody>
      </p:sp>
      <p:sp>
        <p:nvSpPr>
          <p:cNvPr id="6" name="TextBox 25">
            <a:extLst>
              <a:ext uri="{FF2B5EF4-FFF2-40B4-BE49-F238E27FC236}">
                <a16:creationId xmlns:a16="http://schemas.microsoft.com/office/drawing/2014/main" id="{77150DBA-E21C-56AE-ABAC-366B801C26DA}"/>
              </a:ext>
            </a:extLst>
          </p:cNvPr>
          <p:cNvSpPr txBox="1"/>
          <p:nvPr/>
        </p:nvSpPr>
        <p:spPr>
          <a:xfrm>
            <a:off x="7365678" y="4493160"/>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 security presentation</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Tree>
    <p:extLst>
      <p:ext uri="{BB962C8B-B14F-4D97-AF65-F5344CB8AC3E}">
        <p14:creationId xmlns:p14="http://schemas.microsoft.com/office/powerpoint/2010/main" val="88616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F3A81F-1069-D70B-EF25-3CDA1D58A3D5}"/>
              </a:ext>
            </a:extLst>
          </p:cNvPr>
          <p:cNvPicPr>
            <a:picLocks noChangeAspect="1"/>
          </p:cNvPicPr>
          <p:nvPr/>
        </p:nvPicPr>
        <p:blipFill rotWithShape="1">
          <a:blip r:embed="rId3"/>
          <a:srcRect l="4754" t="21758" r="4745" b="21517"/>
          <a:stretch/>
        </p:blipFill>
        <p:spPr>
          <a:xfrm>
            <a:off x="376126" y="1909282"/>
            <a:ext cx="11484000" cy="1572856"/>
          </a:xfrm>
          <a:prstGeom prst="rect">
            <a:avLst/>
          </a:prstGeom>
        </p:spPr>
      </p:pic>
      <p:pic>
        <p:nvPicPr>
          <p:cNvPr id="14" name="Picture 13">
            <a:extLst>
              <a:ext uri="{FF2B5EF4-FFF2-40B4-BE49-F238E27FC236}">
                <a16:creationId xmlns:a16="http://schemas.microsoft.com/office/drawing/2014/main" id="{8B5CF4C7-A321-A873-0094-8B86D9302D22}"/>
              </a:ext>
            </a:extLst>
          </p:cNvPr>
          <p:cNvPicPr>
            <a:picLocks noChangeAspect="1"/>
          </p:cNvPicPr>
          <p:nvPr/>
        </p:nvPicPr>
        <p:blipFill>
          <a:blip r:embed="rId4"/>
          <a:stretch>
            <a:fillRect/>
          </a:stretch>
        </p:blipFill>
        <p:spPr>
          <a:xfrm>
            <a:off x="376126" y="1909282"/>
            <a:ext cx="11484000" cy="1762339"/>
          </a:xfrm>
          <a:prstGeom prst="rect">
            <a:avLst/>
          </a:prstGeom>
        </p:spPr>
      </p:pic>
      <p:pic>
        <p:nvPicPr>
          <p:cNvPr id="13" name="Picture 12">
            <a:extLst>
              <a:ext uri="{FF2B5EF4-FFF2-40B4-BE49-F238E27FC236}">
                <a16:creationId xmlns:a16="http://schemas.microsoft.com/office/drawing/2014/main" id="{ECB5657A-37E3-3E8F-BFA2-9EC22D9FB23D}"/>
              </a:ext>
            </a:extLst>
          </p:cNvPr>
          <p:cNvPicPr>
            <a:picLocks noChangeAspect="1"/>
          </p:cNvPicPr>
          <p:nvPr/>
        </p:nvPicPr>
        <p:blipFill>
          <a:blip r:embed="rId5"/>
          <a:srcRect l="6091" t="17030" r="5980" b="17146"/>
          <a:stretch/>
        </p:blipFill>
        <p:spPr>
          <a:xfrm>
            <a:off x="376126" y="1909282"/>
            <a:ext cx="11484000" cy="3042393"/>
          </a:xfrm>
          <a:prstGeom prst="rect">
            <a:avLst/>
          </a:prstGeom>
        </p:spPr>
      </p:pic>
      <p:pic>
        <p:nvPicPr>
          <p:cNvPr id="12" name="Picture 11">
            <a:extLst>
              <a:ext uri="{FF2B5EF4-FFF2-40B4-BE49-F238E27FC236}">
                <a16:creationId xmlns:a16="http://schemas.microsoft.com/office/drawing/2014/main" id="{3370A93F-0284-9AA6-7140-7A188175A180}"/>
              </a:ext>
            </a:extLst>
          </p:cNvPr>
          <p:cNvPicPr>
            <a:picLocks noChangeAspect="1"/>
          </p:cNvPicPr>
          <p:nvPr/>
        </p:nvPicPr>
        <p:blipFill rotWithShape="1">
          <a:blip r:embed="rId6"/>
          <a:srcRect l="4813" t="10407" r="4678" b="10159"/>
          <a:stretch/>
        </p:blipFill>
        <p:spPr>
          <a:xfrm>
            <a:off x="376126" y="1909282"/>
            <a:ext cx="11483998" cy="4689578"/>
          </a:xfrm>
          <a:prstGeom prst="rect">
            <a:avLst/>
          </a:prstGeom>
        </p:spPr>
      </p:pic>
      <p:sp>
        <p:nvSpPr>
          <p:cNvPr id="4" name="Slide Number Placeholder 3">
            <a:extLst>
              <a:ext uri="{FF2B5EF4-FFF2-40B4-BE49-F238E27FC236}">
                <a16:creationId xmlns:a16="http://schemas.microsoft.com/office/drawing/2014/main" id="{8DA3C1E4-DBF9-F882-35FF-F617671191F0}"/>
              </a:ext>
            </a:extLst>
          </p:cNvPr>
          <p:cNvSpPr>
            <a:spLocks noGrp="1"/>
          </p:cNvSpPr>
          <p:nvPr>
            <p:ph type="sldNum" sz="quarter" idx="12"/>
          </p:nvPr>
        </p:nvSpPr>
        <p:spPr/>
        <p:txBody>
          <a:bodyPr/>
          <a:lstStyle/>
          <a:p>
            <a:fld id="{10A01DC5-1685-4615-8240-15192985C6A2}" type="slidenum">
              <a:rPr lang="en-AU" smtClean="0"/>
              <a:pPr/>
              <a:t>40</a:t>
            </a:fld>
            <a:endParaRPr lang="en-AU"/>
          </a:p>
        </p:txBody>
      </p:sp>
      <p:sp>
        <p:nvSpPr>
          <p:cNvPr id="3" name="Title 2">
            <a:extLst>
              <a:ext uri="{FF2B5EF4-FFF2-40B4-BE49-F238E27FC236}">
                <a16:creationId xmlns:a16="http://schemas.microsoft.com/office/drawing/2014/main" id="{EACFAA6F-51D5-B438-003D-28269811BAD1}"/>
              </a:ext>
            </a:extLst>
          </p:cNvPr>
          <p:cNvSpPr>
            <a:spLocks noGrp="1"/>
          </p:cNvSpPr>
          <p:nvPr>
            <p:ph type="title"/>
          </p:nvPr>
        </p:nvSpPr>
        <p:spPr/>
        <p:txBody>
          <a:bodyPr/>
          <a:lstStyle/>
          <a:p>
            <a:r>
              <a:rPr lang="en-AU" dirty="0"/>
              <a:t>Cross-Site Scripting XXS</a:t>
            </a:r>
          </a:p>
        </p:txBody>
      </p:sp>
      <p:sp>
        <p:nvSpPr>
          <p:cNvPr id="6" name="Text Placeholder 5">
            <a:extLst>
              <a:ext uri="{FF2B5EF4-FFF2-40B4-BE49-F238E27FC236}">
                <a16:creationId xmlns:a16="http://schemas.microsoft.com/office/drawing/2014/main" id="{716ED53A-8C4C-915B-50ED-31975E422BDC}"/>
              </a:ext>
            </a:extLst>
          </p:cNvPr>
          <p:cNvSpPr>
            <a:spLocks noGrp="1"/>
          </p:cNvSpPr>
          <p:nvPr>
            <p:ph type="body" sz="quarter" idx="18"/>
          </p:nvPr>
        </p:nvSpPr>
        <p:spPr/>
        <p:txBody>
          <a:bodyPr/>
          <a:lstStyle/>
          <a:p>
            <a:r>
              <a:rPr lang="en-AU" dirty="0"/>
              <a:t>Code</a:t>
            </a:r>
          </a:p>
        </p:txBody>
      </p:sp>
    </p:spTree>
    <p:extLst>
      <p:ext uri="{BB962C8B-B14F-4D97-AF65-F5344CB8AC3E}">
        <p14:creationId xmlns:p14="http://schemas.microsoft.com/office/powerpoint/2010/main" val="136416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with laptops and a computer&#10;&#10;Description automatically generated">
            <a:extLst>
              <a:ext uri="{FF2B5EF4-FFF2-40B4-BE49-F238E27FC236}">
                <a16:creationId xmlns:a16="http://schemas.microsoft.com/office/drawing/2014/main" id="{5B206259-95FA-6D57-EAE5-94EECDB36BF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
        <p:nvSpPr>
          <p:cNvPr id="3" name="Title 2">
            <a:extLst>
              <a:ext uri="{FF2B5EF4-FFF2-40B4-BE49-F238E27FC236}">
                <a16:creationId xmlns:a16="http://schemas.microsoft.com/office/drawing/2014/main" id="{4EC6B6DF-B11E-623C-D669-1C2772FE1327}"/>
              </a:ext>
            </a:extLst>
          </p:cNvPr>
          <p:cNvSpPr>
            <a:spLocks noGrp="1"/>
          </p:cNvSpPr>
          <p:nvPr>
            <p:ph type="title"/>
          </p:nvPr>
        </p:nvSpPr>
        <p:spPr/>
        <p:txBody>
          <a:bodyPr/>
          <a:lstStyle/>
          <a:p>
            <a:r>
              <a:rPr lang="en-AU" dirty="0"/>
              <a:t>Cross-Site Scripting</a:t>
            </a:r>
          </a:p>
        </p:txBody>
      </p:sp>
      <p:sp>
        <p:nvSpPr>
          <p:cNvPr id="4" name="Slide Number Placeholder 3">
            <a:extLst>
              <a:ext uri="{FF2B5EF4-FFF2-40B4-BE49-F238E27FC236}">
                <a16:creationId xmlns:a16="http://schemas.microsoft.com/office/drawing/2014/main" id="{E0D1D39A-44F4-7E43-B8E9-7A0C1C289CB5}"/>
              </a:ext>
            </a:extLst>
          </p:cNvPr>
          <p:cNvSpPr>
            <a:spLocks noGrp="1"/>
          </p:cNvSpPr>
          <p:nvPr>
            <p:ph type="sldNum" sz="quarter" idx="16"/>
          </p:nvPr>
        </p:nvSpPr>
        <p:spPr/>
        <p:txBody>
          <a:bodyPr/>
          <a:lstStyle/>
          <a:p>
            <a:fld id="{10A01DC5-1685-4615-8240-15192985C6A2}" type="slidenum">
              <a:rPr lang="en-AU" smtClean="0"/>
              <a:pPr/>
              <a:t>41</a:t>
            </a:fld>
            <a:endParaRPr lang="en-AU" dirty="0"/>
          </a:p>
        </p:txBody>
      </p:sp>
      <p:sp>
        <p:nvSpPr>
          <p:cNvPr id="5" name="Text Placeholder 4">
            <a:extLst>
              <a:ext uri="{FF2B5EF4-FFF2-40B4-BE49-F238E27FC236}">
                <a16:creationId xmlns:a16="http://schemas.microsoft.com/office/drawing/2014/main" id="{3B92DB4B-14B7-C81F-790E-32B4205FD8EF}"/>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Regular code reviews and implement static application security testing (SAST).</a:t>
            </a:r>
          </a:p>
          <a:p>
            <a:pPr marL="457200" indent="-457200">
              <a:lnSpc>
                <a:spcPct val="100000"/>
              </a:lnSpc>
              <a:spcAft>
                <a:spcPts val="600"/>
              </a:spcAft>
              <a:buFont typeface="+mj-lt"/>
              <a:buAutoNum type="arabicPeriod"/>
            </a:pPr>
            <a:r>
              <a:rPr lang="en-AU" dirty="0"/>
              <a:t>Implement defensive data handling.</a:t>
            </a:r>
          </a:p>
          <a:p>
            <a:pPr marL="457200" indent="-457200">
              <a:lnSpc>
                <a:spcPct val="100000"/>
              </a:lnSpc>
              <a:spcAft>
                <a:spcPts val="600"/>
              </a:spcAft>
              <a:buFont typeface="+mj-lt"/>
              <a:buAutoNum type="arabicPeriod"/>
            </a:pPr>
            <a:r>
              <a:rPr lang="en-AU" dirty="0"/>
              <a:t>Implement a strict head meta and server-side Content Security Policy (CSP).</a:t>
            </a:r>
          </a:p>
          <a:p>
            <a:pPr marL="457200" indent="-457200">
              <a:lnSpc>
                <a:spcPct val="100000"/>
              </a:lnSpc>
              <a:spcAft>
                <a:spcPts val="600"/>
              </a:spcAft>
              <a:buFont typeface="+mj-lt"/>
              <a:buAutoNum type="arabicPeriod"/>
            </a:pPr>
            <a:r>
              <a:rPr lang="en-AU" dirty="0"/>
              <a:t>Only known and secure third-party libraries should be externally linked. Preferably</a:t>
            </a:r>
            <a:r>
              <a:rPr lang="en-US" dirty="0"/>
              <a:t>, after a code review, third-party libraries should be locally served.</a:t>
            </a:r>
            <a:endParaRPr lang="en-AU" dirty="0"/>
          </a:p>
          <a:p>
            <a:pPr marL="457200" indent="-457200">
              <a:lnSpc>
                <a:spcPct val="100000"/>
              </a:lnSpc>
              <a:spcAft>
                <a:spcPts val="600"/>
              </a:spcAft>
              <a:buFont typeface="+mj-lt"/>
              <a:buAutoNum type="arabicPeriod"/>
            </a:pPr>
            <a:r>
              <a:rPr lang="en-AU" dirty="0"/>
              <a:t>Monitor 3rd party libraries for known vulnerabilities and, on discovery, patch the vulnerabilities.</a:t>
            </a:r>
          </a:p>
          <a:p>
            <a:pPr marL="457200" indent="-457200">
              <a:lnSpc>
                <a:spcPct val="100000"/>
              </a:lnSpc>
              <a:spcAft>
                <a:spcPts val="600"/>
              </a:spcAft>
              <a:buFont typeface="+mj-lt"/>
              <a:buAutoNum type="arabicPeriod"/>
            </a:pPr>
            <a:r>
              <a:rPr lang="en-AU" dirty="0"/>
              <a:t>Declare the language &lt;html lang="</a:t>
            </a:r>
            <a:r>
              <a:rPr lang="en-AU" dirty="0" err="1"/>
              <a:t>en</a:t>
            </a:r>
            <a:r>
              <a:rPr lang="en-AU" dirty="0"/>
              <a:t>"&gt;.</a:t>
            </a:r>
          </a:p>
          <a:p>
            <a:pPr marL="457200" indent="-457200">
              <a:lnSpc>
                <a:spcPct val="100000"/>
              </a:lnSpc>
              <a:spcAft>
                <a:spcPts val="600"/>
              </a:spcAft>
              <a:buFont typeface="+mj-lt"/>
              <a:buAutoNum type="arabicPeriod"/>
            </a:pPr>
            <a:r>
              <a:rPr lang="en-AU" dirty="0"/>
              <a:t>Declare charset &lt;meta charset="utf-8"&gt;.</a:t>
            </a:r>
          </a:p>
          <a:p>
            <a:pPr marL="457200" indent="-457200">
              <a:lnSpc>
                <a:spcPct val="100000"/>
              </a:lnSpc>
              <a:spcAft>
                <a:spcPts val="600"/>
              </a:spcAft>
              <a:buFont typeface="+mj-lt"/>
              <a:buAutoNum type="arabicPeriod"/>
            </a:pPr>
            <a:r>
              <a:rPr lang="en-AU" dirty="0"/>
              <a:t>Consider DOM order of execution when loading user-provided content</a:t>
            </a:r>
          </a:p>
        </p:txBody>
      </p:sp>
      <p:sp>
        <p:nvSpPr>
          <p:cNvPr id="6" name="Text Placeholder 5">
            <a:extLst>
              <a:ext uri="{FF2B5EF4-FFF2-40B4-BE49-F238E27FC236}">
                <a16:creationId xmlns:a16="http://schemas.microsoft.com/office/drawing/2014/main" id="{049D9D91-8F15-5595-59E0-F39EDB1A3670}"/>
              </a:ext>
            </a:extLst>
          </p:cNvPr>
          <p:cNvSpPr>
            <a:spLocks noGrp="1"/>
          </p:cNvSpPr>
          <p:nvPr>
            <p:ph type="body" sz="quarter" idx="18"/>
          </p:nvPr>
        </p:nvSpPr>
        <p:spPr/>
        <p:txBody>
          <a:bodyPr/>
          <a:lstStyle/>
          <a:p>
            <a:r>
              <a:rPr lang="en-AU" dirty="0"/>
              <a:t>Countermeasures</a:t>
            </a:r>
          </a:p>
        </p:txBody>
      </p:sp>
    </p:spTree>
    <p:extLst>
      <p:ext uri="{BB962C8B-B14F-4D97-AF65-F5344CB8AC3E}">
        <p14:creationId xmlns:p14="http://schemas.microsoft.com/office/powerpoint/2010/main" val="408984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0B591-F76B-5E3B-E164-FCDEEC0AE3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A2379C-B020-C56B-AFAB-812A9BE622A1}"/>
              </a:ext>
            </a:extLst>
          </p:cNvPr>
          <p:cNvSpPr>
            <a:spLocks noGrp="1"/>
          </p:cNvSpPr>
          <p:nvPr>
            <p:ph type="title"/>
          </p:nvPr>
        </p:nvSpPr>
        <p:spPr/>
        <p:txBody>
          <a:bodyPr/>
          <a:lstStyle/>
          <a:p>
            <a:r>
              <a:rPr lang="en-AU" dirty="0"/>
              <a:t>SQL Injections</a:t>
            </a:r>
          </a:p>
        </p:txBody>
      </p:sp>
      <p:sp>
        <p:nvSpPr>
          <p:cNvPr id="4" name="Slide Number Placeholder 3">
            <a:extLst>
              <a:ext uri="{FF2B5EF4-FFF2-40B4-BE49-F238E27FC236}">
                <a16:creationId xmlns:a16="http://schemas.microsoft.com/office/drawing/2014/main" id="{B76C4753-6E39-96B4-B002-D1135EFC45BA}"/>
              </a:ext>
            </a:extLst>
          </p:cNvPr>
          <p:cNvSpPr>
            <a:spLocks noGrp="1"/>
          </p:cNvSpPr>
          <p:nvPr>
            <p:ph type="sldNum" sz="quarter" idx="16"/>
          </p:nvPr>
        </p:nvSpPr>
        <p:spPr/>
        <p:txBody>
          <a:bodyPr/>
          <a:lstStyle/>
          <a:p>
            <a:fld id="{10A01DC5-1685-4615-8240-15192985C6A2}" type="slidenum">
              <a:rPr lang="en-AU" smtClean="0"/>
              <a:pPr/>
              <a:t>42</a:t>
            </a:fld>
            <a:endParaRPr lang="en-AU"/>
          </a:p>
        </p:txBody>
      </p:sp>
      <p:sp>
        <p:nvSpPr>
          <p:cNvPr id="5" name="Text Placeholder 4">
            <a:extLst>
              <a:ext uri="{FF2B5EF4-FFF2-40B4-BE49-F238E27FC236}">
                <a16:creationId xmlns:a16="http://schemas.microsoft.com/office/drawing/2014/main" id="{52193881-4F9C-56A2-476F-ABB0DC89AEEC}"/>
              </a:ext>
            </a:extLst>
          </p:cNvPr>
          <p:cNvSpPr>
            <a:spLocks noGrp="1"/>
          </p:cNvSpPr>
          <p:nvPr>
            <p:ph type="body" sz="quarter" idx="17"/>
          </p:nvPr>
        </p:nvSpPr>
        <p:spPr/>
        <p:txBody>
          <a:bodyPr/>
          <a:lstStyle/>
          <a:p>
            <a:pPr marL="457200" indent="-457200">
              <a:lnSpc>
                <a:spcPct val="100000"/>
              </a:lnSpc>
              <a:spcAft>
                <a:spcPts val="600"/>
              </a:spcAft>
              <a:buAutoNum type="arabicPeriod"/>
            </a:pPr>
            <a:r>
              <a:rPr lang="en-AU" dirty="0"/>
              <a:t>The threat actor constructs form inputs that are SQL commands and variables to control the application. </a:t>
            </a:r>
          </a:p>
          <a:p>
            <a:pPr marL="457200" indent="-457200">
              <a:lnSpc>
                <a:spcPct val="100000"/>
              </a:lnSpc>
              <a:spcAft>
                <a:spcPts val="600"/>
              </a:spcAft>
              <a:buAutoNum type="arabicPeriod"/>
            </a:pPr>
            <a:r>
              <a:rPr lang="en-AU" dirty="0"/>
              <a:t>By the user controlling the inputs, they can:</a:t>
            </a:r>
          </a:p>
          <a:p>
            <a:pPr marL="457200" indent="-457200">
              <a:lnSpc>
                <a:spcPct val="100000"/>
              </a:lnSpc>
              <a:spcAft>
                <a:spcPts val="600"/>
              </a:spcAft>
              <a:buFont typeface="Arial" panose="020B0604020202020204" pitchFamily="34" charset="0"/>
              <a:buChar char="•"/>
            </a:pPr>
            <a:r>
              <a:rPr lang="en-AU" dirty="0"/>
              <a:t>Force an equality check to return true to gain access to authenticate or escalate authority.</a:t>
            </a:r>
          </a:p>
          <a:p>
            <a:pPr marL="457200" indent="-457200">
              <a:lnSpc>
                <a:spcPct val="100000"/>
              </a:lnSpc>
              <a:spcAft>
                <a:spcPts val="600"/>
              </a:spcAft>
              <a:buFont typeface="Arial" panose="020B0604020202020204" pitchFamily="34" charset="0"/>
              <a:buChar char="•"/>
            </a:pPr>
            <a:r>
              <a:rPr lang="en-AU" dirty="0"/>
              <a:t>Destabilise an application by dropping a table.</a:t>
            </a:r>
          </a:p>
          <a:p>
            <a:pPr marL="457200" indent="-457200">
              <a:lnSpc>
                <a:spcPct val="100000"/>
              </a:lnSpc>
              <a:spcAft>
                <a:spcPts val="600"/>
              </a:spcAft>
              <a:buFont typeface="Arial" panose="020B0604020202020204" pitchFamily="34" charset="0"/>
              <a:buChar char="•"/>
            </a:pPr>
            <a:r>
              <a:rPr lang="en-AU" dirty="0"/>
              <a:t>If the table structure is known or obvious (users, </a:t>
            </a:r>
            <a:r>
              <a:rPr lang="en-AU" dirty="0" err="1"/>
              <a:t>wp_posts</a:t>
            </a:r>
            <a:r>
              <a:rPr lang="en-AU" dirty="0"/>
              <a:t>, etc), insert malicious content that will be loaded into a session by all users.</a:t>
            </a:r>
          </a:p>
        </p:txBody>
      </p:sp>
      <p:sp>
        <p:nvSpPr>
          <p:cNvPr id="6" name="Text Placeholder 5">
            <a:extLst>
              <a:ext uri="{FF2B5EF4-FFF2-40B4-BE49-F238E27FC236}">
                <a16:creationId xmlns:a16="http://schemas.microsoft.com/office/drawing/2014/main" id="{D46C2B49-C6EF-6D14-D2B0-26693A215248}"/>
              </a:ext>
            </a:extLst>
          </p:cNvPr>
          <p:cNvSpPr>
            <a:spLocks noGrp="1"/>
          </p:cNvSpPr>
          <p:nvPr>
            <p:ph type="body" sz="quarter" idx="18"/>
          </p:nvPr>
        </p:nvSpPr>
        <p:spPr/>
        <p:txBody>
          <a:bodyPr/>
          <a:lstStyle/>
          <a:p>
            <a:r>
              <a:rPr lang="en-AU" dirty="0"/>
              <a:t>Architecture</a:t>
            </a:r>
          </a:p>
        </p:txBody>
      </p:sp>
      <p:pic>
        <p:nvPicPr>
          <p:cNvPr id="12" name="Picture Placeholder 11">
            <a:extLst>
              <a:ext uri="{FF2B5EF4-FFF2-40B4-BE49-F238E27FC236}">
                <a16:creationId xmlns:a16="http://schemas.microsoft.com/office/drawing/2014/main" id="{7FE50CA8-5437-CB28-28C6-79B0D1A41DA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31837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DFDC-1397-DE3B-FC17-45D6EDD44E2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9ECDE8-5A7E-BE23-6CBD-1D83D4173AD6}"/>
              </a:ext>
            </a:extLst>
          </p:cNvPr>
          <p:cNvSpPr>
            <a:spLocks noGrp="1"/>
          </p:cNvSpPr>
          <p:nvPr>
            <p:ph type="sldNum" sz="quarter" idx="12"/>
          </p:nvPr>
        </p:nvSpPr>
        <p:spPr/>
        <p:txBody>
          <a:bodyPr/>
          <a:lstStyle/>
          <a:p>
            <a:fld id="{10A01DC5-1685-4615-8240-15192985C6A2}" type="slidenum">
              <a:rPr lang="en-AU" smtClean="0"/>
              <a:pPr/>
              <a:t>43</a:t>
            </a:fld>
            <a:endParaRPr lang="en-AU"/>
          </a:p>
        </p:txBody>
      </p:sp>
      <p:sp>
        <p:nvSpPr>
          <p:cNvPr id="3" name="Title 2">
            <a:extLst>
              <a:ext uri="{FF2B5EF4-FFF2-40B4-BE49-F238E27FC236}">
                <a16:creationId xmlns:a16="http://schemas.microsoft.com/office/drawing/2014/main" id="{1E426063-075F-E9EA-2CE1-5F6E80A49D95}"/>
              </a:ext>
            </a:extLst>
          </p:cNvPr>
          <p:cNvSpPr>
            <a:spLocks noGrp="1"/>
          </p:cNvSpPr>
          <p:nvPr>
            <p:ph type="title"/>
          </p:nvPr>
        </p:nvSpPr>
        <p:spPr/>
        <p:txBody>
          <a:bodyPr/>
          <a:lstStyle/>
          <a:p>
            <a:r>
              <a:rPr lang="en-AU" dirty="0"/>
              <a:t>SQL Injections</a:t>
            </a:r>
          </a:p>
        </p:txBody>
      </p:sp>
      <p:sp>
        <p:nvSpPr>
          <p:cNvPr id="5" name="Text Placeholder 4">
            <a:extLst>
              <a:ext uri="{FF2B5EF4-FFF2-40B4-BE49-F238E27FC236}">
                <a16:creationId xmlns:a16="http://schemas.microsoft.com/office/drawing/2014/main" id="{E6444664-7A50-309C-76F7-FB015CF751E0}"/>
              </a:ext>
            </a:extLst>
          </p:cNvPr>
          <p:cNvSpPr>
            <a:spLocks noGrp="1"/>
          </p:cNvSpPr>
          <p:nvPr>
            <p:ph type="body" sz="quarter" idx="18"/>
          </p:nvPr>
        </p:nvSpPr>
        <p:spPr/>
        <p:txBody>
          <a:bodyPr/>
          <a:lstStyle/>
          <a:p>
            <a:r>
              <a:rPr lang="en-AU" dirty="0"/>
              <a:t>Code</a:t>
            </a:r>
          </a:p>
        </p:txBody>
      </p:sp>
      <p:pic>
        <p:nvPicPr>
          <p:cNvPr id="15" name="Picture 14">
            <a:extLst>
              <a:ext uri="{FF2B5EF4-FFF2-40B4-BE49-F238E27FC236}">
                <a16:creationId xmlns:a16="http://schemas.microsoft.com/office/drawing/2014/main" id="{C1C0D1D1-3CC1-C9C0-9EAE-1049D91CA80B}"/>
              </a:ext>
            </a:extLst>
          </p:cNvPr>
          <p:cNvPicPr>
            <a:picLocks noChangeAspect="1"/>
          </p:cNvPicPr>
          <p:nvPr/>
        </p:nvPicPr>
        <p:blipFill>
          <a:blip r:embed="rId3"/>
          <a:srcRect l="4375" t="19257" r="4375" b="18381"/>
          <a:stretch/>
        </p:blipFill>
        <p:spPr>
          <a:xfrm>
            <a:off x="334598" y="1902715"/>
            <a:ext cx="11484000" cy="1782904"/>
          </a:xfrm>
          <a:prstGeom prst="rect">
            <a:avLst/>
          </a:prstGeom>
        </p:spPr>
      </p:pic>
      <p:pic>
        <p:nvPicPr>
          <p:cNvPr id="17" name="Picture 16">
            <a:extLst>
              <a:ext uri="{FF2B5EF4-FFF2-40B4-BE49-F238E27FC236}">
                <a16:creationId xmlns:a16="http://schemas.microsoft.com/office/drawing/2014/main" id="{938F1A59-78CF-AB40-ABE8-08888F714C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0934" y="3449639"/>
            <a:ext cx="8407832" cy="2114658"/>
          </a:xfrm>
          <a:prstGeom prst="rect">
            <a:avLst/>
          </a:prstGeom>
        </p:spPr>
      </p:pic>
      <p:pic>
        <p:nvPicPr>
          <p:cNvPr id="21" name="Picture 20">
            <a:extLst>
              <a:ext uri="{FF2B5EF4-FFF2-40B4-BE49-F238E27FC236}">
                <a16:creationId xmlns:a16="http://schemas.microsoft.com/office/drawing/2014/main" id="{2362D585-549F-FDCF-D238-4ECB77DBD467}"/>
              </a:ext>
            </a:extLst>
          </p:cNvPr>
          <p:cNvPicPr>
            <a:picLocks noChangeAspect="1"/>
          </p:cNvPicPr>
          <p:nvPr/>
        </p:nvPicPr>
        <p:blipFill>
          <a:blip r:embed="rId5"/>
          <a:srcRect l="4341" t="19286" r="4375" b="19115"/>
          <a:stretch/>
        </p:blipFill>
        <p:spPr>
          <a:xfrm>
            <a:off x="360000" y="4706334"/>
            <a:ext cx="11484000" cy="1760381"/>
          </a:xfrm>
          <a:prstGeom prst="rect">
            <a:avLst/>
          </a:prstGeom>
        </p:spPr>
      </p:pic>
    </p:spTree>
    <p:extLst>
      <p:ext uri="{BB962C8B-B14F-4D97-AF65-F5344CB8AC3E}">
        <p14:creationId xmlns:p14="http://schemas.microsoft.com/office/powerpoint/2010/main" val="243530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D31E8-C27B-ADE0-5C69-C8BAA1C4FC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CA3563-2199-0E45-F87C-18F7D59267ED}"/>
              </a:ext>
            </a:extLst>
          </p:cNvPr>
          <p:cNvSpPr>
            <a:spLocks noGrp="1"/>
          </p:cNvSpPr>
          <p:nvPr>
            <p:ph type="title"/>
          </p:nvPr>
        </p:nvSpPr>
        <p:spPr/>
        <p:txBody>
          <a:bodyPr/>
          <a:lstStyle/>
          <a:p>
            <a:r>
              <a:rPr lang="en-AU" dirty="0"/>
              <a:t>SQL Injections</a:t>
            </a:r>
          </a:p>
        </p:txBody>
      </p:sp>
      <p:sp>
        <p:nvSpPr>
          <p:cNvPr id="4" name="Slide Number Placeholder 3">
            <a:extLst>
              <a:ext uri="{FF2B5EF4-FFF2-40B4-BE49-F238E27FC236}">
                <a16:creationId xmlns:a16="http://schemas.microsoft.com/office/drawing/2014/main" id="{542CBF69-945C-0683-57AB-4DE6ED951D26}"/>
              </a:ext>
            </a:extLst>
          </p:cNvPr>
          <p:cNvSpPr>
            <a:spLocks noGrp="1"/>
          </p:cNvSpPr>
          <p:nvPr>
            <p:ph type="sldNum" sz="quarter" idx="16"/>
          </p:nvPr>
        </p:nvSpPr>
        <p:spPr/>
        <p:txBody>
          <a:bodyPr/>
          <a:lstStyle/>
          <a:p>
            <a:fld id="{10A01DC5-1685-4615-8240-15192985C6A2}" type="slidenum">
              <a:rPr lang="en-AU" smtClean="0"/>
              <a:pPr/>
              <a:t>44</a:t>
            </a:fld>
            <a:endParaRPr lang="en-AU"/>
          </a:p>
        </p:txBody>
      </p:sp>
      <p:sp>
        <p:nvSpPr>
          <p:cNvPr id="5" name="Text Placeholder 4">
            <a:extLst>
              <a:ext uri="{FF2B5EF4-FFF2-40B4-BE49-F238E27FC236}">
                <a16:creationId xmlns:a16="http://schemas.microsoft.com/office/drawing/2014/main" id="{76BCAB04-DE26-3202-2730-F563BF74C9A3}"/>
              </a:ext>
            </a:extLst>
          </p:cNvPr>
          <p:cNvSpPr>
            <a:spLocks noGrp="1"/>
          </p:cNvSpPr>
          <p:nvPr>
            <p:ph type="body" sz="quarter" idx="17"/>
          </p:nvPr>
        </p:nvSpPr>
        <p:spPr/>
        <p:txBody>
          <a:bodyPr/>
          <a:lstStyle/>
          <a:p>
            <a:pPr marL="342900" indent="-342900">
              <a:lnSpc>
                <a:spcPct val="100000"/>
              </a:lnSpc>
              <a:spcAft>
                <a:spcPts val="600"/>
              </a:spcAft>
              <a:buFont typeface="+mj-lt"/>
              <a:buAutoNum type="arabicPeriod"/>
            </a:pPr>
            <a:r>
              <a:rPr lang="en-AU" sz="1800" dirty="0"/>
              <a:t>Regular code reviews</a:t>
            </a:r>
          </a:p>
          <a:p>
            <a:pPr marL="342900" indent="-342900">
              <a:lnSpc>
                <a:spcPct val="100000"/>
              </a:lnSpc>
              <a:spcAft>
                <a:spcPts val="600"/>
              </a:spcAft>
              <a:buFont typeface="+mj-lt"/>
              <a:buAutoNum type="arabicPeriod"/>
            </a:pPr>
            <a:r>
              <a:rPr lang="en-AU" sz="1800" dirty="0"/>
              <a:t>Update backend languages (Most versions of PHP are vulnerable)</a:t>
            </a:r>
          </a:p>
          <a:p>
            <a:pPr marL="342900" indent="-342900">
              <a:lnSpc>
                <a:spcPct val="100000"/>
              </a:lnSpc>
              <a:spcAft>
                <a:spcPts val="600"/>
              </a:spcAft>
              <a:buFont typeface="+mj-lt"/>
              <a:buAutoNum type="arabicPeriod"/>
            </a:pPr>
            <a:r>
              <a:rPr lang="en-AU" sz="1800" dirty="0"/>
              <a:t>Implement an API with built-in security as the interface to the SQL database</a:t>
            </a:r>
          </a:p>
          <a:p>
            <a:pPr marL="342900" indent="-342900">
              <a:lnSpc>
                <a:spcPct val="100000"/>
              </a:lnSpc>
              <a:spcAft>
                <a:spcPts val="600"/>
              </a:spcAft>
              <a:buFont typeface="+mj-lt"/>
              <a:buAutoNum type="arabicPeriod"/>
            </a:pPr>
            <a:r>
              <a:rPr lang="en-AU" sz="1800" dirty="0"/>
              <a:t>Implement Defensive data handling</a:t>
            </a:r>
          </a:p>
          <a:p>
            <a:pPr marL="342900" indent="-342900">
              <a:lnSpc>
                <a:spcPct val="100000"/>
              </a:lnSpc>
              <a:spcAft>
                <a:spcPts val="600"/>
              </a:spcAft>
              <a:buFont typeface="+mj-lt"/>
              <a:buAutoNum type="arabicPeriod"/>
            </a:pPr>
            <a:r>
              <a:rPr lang="en-AU" sz="1800" dirty="0"/>
              <a:t>Limit input length</a:t>
            </a:r>
          </a:p>
          <a:p>
            <a:pPr marL="342900" indent="-342900">
              <a:lnSpc>
                <a:spcPct val="100000"/>
              </a:lnSpc>
              <a:spcAft>
                <a:spcPts val="600"/>
              </a:spcAft>
              <a:buFont typeface="+mj-lt"/>
              <a:buAutoNum type="arabicPeriod"/>
            </a:pPr>
            <a:r>
              <a:rPr lang="en-AU" sz="1800" dirty="0"/>
              <a:t>Require authentication before accepting any form of input</a:t>
            </a:r>
          </a:p>
          <a:p>
            <a:pPr marL="342900" indent="-342900">
              <a:lnSpc>
                <a:spcPct val="100000"/>
              </a:lnSpc>
              <a:spcAft>
                <a:spcPts val="600"/>
              </a:spcAft>
              <a:buFont typeface="+mj-lt"/>
              <a:buAutoNum type="arabicPeriod"/>
            </a:pPr>
            <a:r>
              <a:rPr lang="en-AU" sz="1800" dirty="0"/>
              <a:t>Never construct queries with concatenating and binary comparison. Rather use query parameters, i.e.</a:t>
            </a:r>
          </a:p>
          <a:p>
            <a:pPr marL="342900" indent="-342900">
              <a:lnSpc>
                <a:spcPct val="100000"/>
              </a:lnSpc>
              <a:spcAft>
                <a:spcPts val="600"/>
              </a:spcAft>
              <a:buFont typeface="+mj-lt"/>
              <a:buAutoNum type="arabicPeriod"/>
            </a:pPr>
            <a:endParaRPr lang="en-AU" sz="1800" dirty="0"/>
          </a:p>
          <a:p>
            <a:pPr marL="342900" indent="-342900">
              <a:lnSpc>
                <a:spcPct val="100000"/>
              </a:lnSpc>
              <a:spcAft>
                <a:spcPts val="600"/>
              </a:spcAft>
              <a:buFont typeface="+mj-lt"/>
              <a:buAutoNum type="arabicPeriod"/>
            </a:pPr>
            <a:endParaRPr lang="en-AU" sz="1800" dirty="0"/>
          </a:p>
          <a:p>
            <a:pPr marL="342900" indent="-342900">
              <a:lnSpc>
                <a:spcPct val="100000"/>
              </a:lnSpc>
              <a:spcAft>
                <a:spcPts val="600"/>
              </a:spcAft>
              <a:buFont typeface="+mj-lt"/>
              <a:buAutoNum type="arabicPeriod"/>
            </a:pPr>
            <a:endParaRPr lang="en-AU" sz="1800" dirty="0"/>
          </a:p>
          <a:p>
            <a:pPr marL="342900" indent="-342900">
              <a:lnSpc>
                <a:spcPct val="100000"/>
              </a:lnSpc>
              <a:spcAft>
                <a:spcPts val="600"/>
              </a:spcAft>
              <a:buFont typeface="+mj-lt"/>
              <a:buAutoNum type="arabicPeriod"/>
            </a:pPr>
            <a:r>
              <a:rPr lang="en-AU" sz="1800" dirty="0"/>
              <a:t>Salt database table names with a 5-character random string</a:t>
            </a:r>
          </a:p>
        </p:txBody>
      </p:sp>
      <p:sp>
        <p:nvSpPr>
          <p:cNvPr id="6" name="Text Placeholder 5">
            <a:extLst>
              <a:ext uri="{FF2B5EF4-FFF2-40B4-BE49-F238E27FC236}">
                <a16:creationId xmlns:a16="http://schemas.microsoft.com/office/drawing/2014/main" id="{76E3E244-DFD0-C860-1983-F492B0AB7D67}"/>
              </a:ext>
            </a:extLst>
          </p:cNvPr>
          <p:cNvSpPr>
            <a:spLocks noGrp="1"/>
          </p:cNvSpPr>
          <p:nvPr>
            <p:ph type="body" sz="quarter" idx="18"/>
          </p:nvPr>
        </p:nvSpPr>
        <p:spPr/>
        <p:txBody>
          <a:bodyPr/>
          <a:lstStyle/>
          <a:p>
            <a:r>
              <a:rPr lang="en-AU" dirty="0"/>
              <a:t>Countermeasures</a:t>
            </a:r>
          </a:p>
        </p:txBody>
      </p:sp>
      <p:pic>
        <p:nvPicPr>
          <p:cNvPr id="12" name="Picture Placeholder 11">
            <a:extLst>
              <a:ext uri="{FF2B5EF4-FFF2-40B4-BE49-F238E27FC236}">
                <a16:creationId xmlns:a16="http://schemas.microsoft.com/office/drawing/2014/main" id="{6F2D2BF5-A8BE-0B92-4C0D-E452C4A5F4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pic>
        <p:nvPicPr>
          <p:cNvPr id="7" name="Picture 6">
            <a:extLst>
              <a:ext uri="{FF2B5EF4-FFF2-40B4-BE49-F238E27FC236}">
                <a16:creationId xmlns:a16="http://schemas.microsoft.com/office/drawing/2014/main" id="{730E018F-C8F3-CCB2-E8B9-2E01CD691E24}"/>
              </a:ext>
            </a:extLst>
          </p:cNvPr>
          <p:cNvPicPr>
            <a:picLocks noChangeAspect="1"/>
          </p:cNvPicPr>
          <p:nvPr/>
        </p:nvPicPr>
        <p:blipFill>
          <a:blip r:embed="rId4"/>
          <a:srcRect l="3151" t="16177" r="3157" b="15937"/>
          <a:stretch/>
        </p:blipFill>
        <p:spPr>
          <a:xfrm>
            <a:off x="5252397" y="5066407"/>
            <a:ext cx="6591603" cy="973073"/>
          </a:xfrm>
          <a:prstGeom prst="rect">
            <a:avLst/>
          </a:prstGeom>
        </p:spPr>
      </p:pic>
    </p:spTree>
    <p:extLst>
      <p:ext uri="{BB962C8B-B14F-4D97-AF65-F5344CB8AC3E}">
        <p14:creationId xmlns:p14="http://schemas.microsoft.com/office/powerpoint/2010/main" val="279932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58AC-A17F-0C73-4B6B-B6B811BA33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C69915-3834-8D64-24B9-5244FBCE45EB}"/>
              </a:ext>
            </a:extLst>
          </p:cNvPr>
          <p:cNvSpPr>
            <a:spLocks noGrp="1"/>
          </p:cNvSpPr>
          <p:nvPr>
            <p:ph type="title"/>
          </p:nvPr>
        </p:nvSpPr>
        <p:spPr/>
        <p:txBody>
          <a:bodyPr/>
          <a:lstStyle/>
          <a:p>
            <a:r>
              <a:rPr lang="en-AU" dirty="0"/>
              <a:t>Cross-Site Request Forgery</a:t>
            </a:r>
          </a:p>
        </p:txBody>
      </p:sp>
      <p:sp>
        <p:nvSpPr>
          <p:cNvPr id="4" name="Slide Number Placeholder 3">
            <a:extLst>
              <a:ext uri="{FF2B5EF4-FFF2-40B4-BE49-F238E27FC236}">
                <a16:creationId xmlns:a16="http://schemas.microsoft.com/office/drawing/2014/main" id="{252E7B27-FF5F-0E90-51D9-EEBC5C2B14C8}"/>
              </a:ext>
            </a:extLst>
          </p:cNvPr>
          <p:cNvSpPr>
            <a:spLocks noGrp="1"/>
          </p:cNvSpPr>
          <p:nvPr>
            <p:ph type="sldNum" sz="quarter" idx="16"/>
          </p:nvPr>
        </p:nvSpPr>
        <p:spPr/>
        <p:txBody>
          <a:bodyPr/>
          <a:lstStyle/>
          <a:p>
            <a:fld id="{10A01DC5-1685-4615-8240-15192985C6A2}" type="slidenum">
              <a:rPr lang="en-AU" smtClean="0"/>
              <a:pPr/>
              <a:t>45</a:t>
            </a:fld>
            <a:endParaRPr lang="en-AU"/>
          </a:p>
        </p:txBody>
      </p:sp>
      <p:sp>
        <p:nvSpPr>
          <p:cNvPr id="5" name="Text Placeholder 4">
            <a:extLst>
              <a:ext uri="{FF2B5EF4-FFF2-40B4-BE49-F238E27FC236}">
                <a16:creationId xmlns:a16="http://schemas.microsoft.com/office/drawing/2014/main" id="{2393A0B2-4056-70F4-2BEA-E3F22141DE10}"/>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The treat actor applies their knowledge of a system to design a script.</a:t>
            </a:r>
          </a:p>
          <a:p>
            <a:pPr marL="457200" indent="-457200">
              <a:lnSpc>
                <a:spcPct val="100000"/>
              </a:lnSpc>
              <a:spcAft>
                <a:spcPts val="600"/>
              </a:spcAft>
              <a:buFont typeface="+mj-lt"/>
              <a:buAutoNum type="arabicPeriod"/>
            </a:pPr>
            <a:r>
              <a:rPr lang="en-AU" dirty="0"/>
              <a:t>The script is packaged in a deceptive format, usually as a trojan webpage or file attack.</a:t>
            </a:r>
          </a:p>
          <a:p>
            <a:pPr marL="457200" indent="-457200">
              <a:lnSpc>
                <a:spcPct val="100000"/>
              </a:lnSpc>
              <a:spcAft>
                <a:spcPts val="600"/>
              </a:spcAft>
              <a:buFont typeface="+mj-lt"/>
              <a:buAutoNum type="arabicPeriod"/>
            </a:pPr>
            <a:r>
              <a:rPr lang="en-AU" dirty="0"/>
              <a:t>The malicious package contains the forgery HTTP request.</a:t>
            </a:r>
          </a:p>
          <a:p>
            <a:pPr marL="457200" indent="-457200">
              <a:lnSpc>
                <a:spcPct val="100000"/>
              </a:lnSpc>
              <a:spcAft>
                <a:spcPts val="600"/>
              </a:spcAft>
              <a:buFont typeface="+mj-lt"/>
              <a:buAutoNum type="arabicPeriod"/>
            </a:pPr>
            <a:r>
              <a:rPr lang="en-US" dirty="0"/>
              <a:t>The victim end user unknowingly executes the HTTP request, forcing unwanted actions on an application in which they’re authenticated</a:t>
            </a:r>
            <a:endParaRPr lang="en-AU" dirty="0"/>
          </a:p>
        </p:txBody>
      </p:sp>
      <p:sp>
        <p:nvSpPr>
          <p:cNvPr id="6" name="Text Placeholder 5">
            <a:extLst>
              <a:ext uri="{FF2B5EF4-FFF2-40B4-BE49-F238E27FC236}">
                <a16:creationId xmlns:a16="http://schemas.microsoft.com/office/drawing/2014/main" id="{E7B2E252-08A1-A403-2272-4A24EB78654D}"/>
              </a:ext>
            </a:extLst>
          </p:cNvPr>
          <p:cNvSpPr>
            <a:spLocks noGrp="1"/>
          </p:cNvSpPr>
          <p:nvPr>
            <p:ph type="body" sz="quarter" idx="18"/>
          </p:nvPr>
        </p:nvSpPr>
        <p:spPr/>
        <p:txBody>
          <a:bodyPr/>
          <a:lstStyle/>
          <a:p>
            <a:r>
              <a:rPr lang="en-AU" dirty="0"/>
              <a:t>Architecture</a:t>
            </a:r>
          </a:p>
        </p:txBody>
      </p:sp>
      <p:pic>
        <p:nvPicPr>
          <p:cNvPr id="9" name="Picture Placeholder 8">
            <a:extLst>
              <a:ext uri="{FF2B5EF4-FFF2-40B4-BE49-F238E27FC236}">
                <a16:creationId xmlns:a16="http://schemas.microsoft.com/office/drawing/2014/main" id="{DF7703BF-B2F6-EA8F-8E4F-3774EA8EDA4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90726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8F532-F102-9321-B251-25F7B19F202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274190-AFB7-5727-3A3A-B046606579E5}"/>
              </a:ext>
            </a:extLst>
          </p:cNvPr>
          <p:cNvSpPr>
            <a:spLocks noGrp="1"/>
          </p:cNvSpPr>
          <p:nvPr>
            <p:ph type="sldNum" sz="quarter" idx="12"/>
          </p:nvPr>
        </p:nvSpPr>
        <p:spPr/>
        <p:txBody>
          <a:bodyPr/>
          <a:lstStyle/>
          <a:p>
            <a:fld id="{10A01DC5-1685-4615-8240-15192985C6A2}" type="slidenum">
              <a:rPr lang="en-AU" smtClean="0"/>
              <a:pPr/>
              <a:t>46</a:t>
            </a:fld>
            <a:endParaRPr lang="en-AU"/>
          </a:p>
        </p:txBody>
      </p:sp>
      <p:sp>
        <p:nvSpPr>
          <p:cNvPr id="3" name="Title 2">
            <a:extLst>
              <a:ext uri="{FF2B5EF4-FFF2-40B4-BE49-F238E27FC236}">
                <a16:creationId xmlns:a16="http://schemas.microsoft.com/office/drawing/2014/main" id="{03D39CA4-4DA4-A96C-996F-F2B22434B161}"/>
              </a:ext>
            </a:extLst>
          </p:cNvPr>
          <p:cNvSpPr>
            <a:spLocks noGrp="1"/>
          </p:cNvSpPr>
          <p:nvPr>
            <p:ph type="title"/>
          </p:nvPr>
        </p:nvSpPr>
        <p:spPr/>
        <p:txBody>
          <a:bodyPr/>
          <a:lstStyle/>
          <a:p>
            <a:r>
              <a:rPr lang="en-AU" dirty="0"/>
              <a:t>Cross-Site Request Forgery</a:t>
            </a:r>
          </a:p>
        </p:txBody>
      </p:sp>
      <p:sp>
        <p:nvSpPr>
          <p:cNvPr id="5" name="Text Placeholder 4">
            <a:extLst>
              <a:ext uri="{FF2B5EF4-FFF2-40B4-BE49-F238E27FC236}">
                <a16:creationId xmlns:a16="http://schemas.microsoft.com/office/drawing/2014/main" id="{797E2A04-6EAB-6594-78D0-68641F51F2FA}"/>
              </a:ext>
            </a:extLst>
          </p:cNvPr>
          <p:cNvSpPr>
            <a:spLocks noGrp="1"/>
          </p:cNvSpPr>
          <p:nvPr>
            <p:ph type="body" sz="quarter" idx="18"/>
          </p:nvPr>
        </p:nvSpPr>
        <p:spPr/>
        <p:txBody>
          <a:bodyPr/>
          <a:lstStyle/>
          <a:p>
            <a:r>
              <a:rPr lang="en-AU" dirty="0"/>
              <a:t>Code</a:t>
            </a:r>
          </a:p>
        </p:txBody>
      </p:sp>
      <p:sp>
        <p:nvSpPr>
          <p:cNvPr id="6" name="Text Placeholder 5">
            <a:extLst>
              <a:ext uri="{FF2B5EF4-FFF2-40B4-BE49-F238E27FC236}">
                <a16:creationId xmlns:a16="http://schemas.microsoft.com/office/drawing/2014/main" id="{574EB6D9-3A1B-F181-EE2A-B78071CA46EC}"/>
              </a:ext>
            </a:extLst>
          </p:cNvPr>
          <p:cNvSpPr>
            <a:spLocks noGrp="1"/>
          </p:cNvSpPr>
          <p:nvPr>
            <p:ph type="body" sz="quarter" idx="4294967295"/>
          </p:nvPr>
        </p:nvSpPr>
        <p:spPr>
          <a:xfrm>
            <a:off x="5784850" y="982663"/>
            <a:ext cx="6407150" cy="293687"/>
          </a:xfrm>
        </p:spPr>
        <p:txBody>
          <a:bodyPr/>
          <a:lstStyle/>
          <a:p>
            <a:r>
              <a:rPr lang="en-AU" dirty="0"/>
              <a:t>Code</a:t>
            </a:r>
          </a:p>
        </p:txBody>
      </p:sp>
      <p:pic>
        <p:nvPicPr>
          <p:cNvPr id="11" name="Picture 10">
            <a:extLst>
              <a:ext uri="{FF2B5EF4-FFF2-40B4-BE49-F238E27FC236}">
                <a16:creationId xmlns:a16="http://schemas.microsoft.com/office/drawing/2014/main" id="{CDC265E3-5DDE-C694-F7BE-41926DB4ECC9}"/>
              </a:ext>
            </a:extLst>
          </p:cNvPr>
          <p:cNvPicPr>
            <a:picLocks noChangeAspect="1"/>
          </p:cNvPicPr>
          <p:nvPr/>
        </p:nvPicPr>
        <p:blipFill>
          <a:blip r:embed="rId3"/>
          <a:stretch>
            <a:fillRect/>
          </a:stretch>
        </p:blipFill>
        <p:spPr>
          <a:xfrm>
            <a:off x="1289952" y="1722143"/>
            <a:ext cx="9612096" cy="5041589"/>
          </a:xfrm>
          <a:prstGeom prst="rect">
            <a:avLst/>
          </a:prstGeom>
        </p:spPr>
      </p:pic>
      <p:pic>
        <p:nvPicPr>
          <p:cNvPr id="13" name="Picture 12">
            <a:extLst>
              <a:ext uri="{FF2B5EF4-FFF2-40B4-BE49-F238E27FC236}">
                <a16:creationId xmlns:a16="http://schemas.microsoft.com/office/drawing/2014/main" id="{3997E875-85E7-5481-BAA8-D0B6B64C4E4C}"/>
              </a:ext>
            </a:extLst>
          </p:cNvPr>
          <p:cNvPicPr>
            <a:picLocks noChangeAspect="1"/>
          </p:cNvPicPr>
          <p:nvPr/>
        </p:nvPicPr>
        <p:blipFill>
          <a:blip r:embed="rId4"/>
          <a:srcRect l="2251" t="6243" r="2166" b="6105"/>
          <a:stretch/>
        </p:blipFill>
        <p:spPr>
          <a:xfrm>
            <a:off x="174000" y="1855434"/>
            <a:ext cx="11844000" cy="3985862"/>
          </a:xfrm>
          <a:prstGeom prst="rect">
            <a:avLst/>
          </a:prstGeom>
        </p:spPr>
      </p:pic>
    </p:spTree>
    <p:extLst>
      <p:ext uri="{BB962C8B-B14F-4D97-AF65-F5344CB8AC3E}">
        <p14:creationId xmlns:p14="http://schemas.microsoft.com/office/powerpoint/2010/main" val="117239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383A-005A-8820-B87F-71BCCBF7AD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21154-A290-53C3-4874-1CFB7E085A96}"/>
              </a:ext>
            </a:extLst>
          </p:cNvPr>
          <p:cNvSpPr>
            <a:spLocks noGrp="1"/>
          </p:cNvSpPr>
          <p:nvPr>
            <p:ph type="title"/>
          </p:nvPr>
        </p:nvSpPr>
        <p:spPr/>
        <p:txBody>
          <a:bodyPr/>
          <a:lstStyle/>
          <a:p>
            <a:r>
              <a:rPr lang="en-AU" dirty="0"/>
              <a:t>Cross-Site Request Forgery</a:t>
            </a:r>
          </a:p>
        </p:txBody>
      </p:sp>
      <p:sp>
        <p:nvSpPr>
          <p:cNvPr id="4" name="Slide Number Placeholder 3">
            <a:extLst>
              <a:ext uri="{FF2B5EF4-FFF2-40B4-BE49-F238E27FC236}">
                <a16:creationId xmlns:a16="http://schemas.microsoft.com/office/drawing/2014/main" id="{910C4B54-CA08-5207-84E0-82B531429B88}"/>
              </a:ext>
            </a:extLst>
          </p:cNvPr>
          <p:cNvSpPr>
            <a:spLocks noGrp="1"/>
          </p:cNvSpPr>
          <p:nvPr>
            <p:ph type="sldNum" sz="quarter" idx="16"/>
          </p:nvPr>
        </p:nvSpPr>
        <p:spPr/>
        <p:txBody>
          <a:bodyPr/>
          <a:lstStyle/>
          <a:p>
            <a:fld id="{10A01DC5-1685-4615-8240-15192985C6A2}" type="slidenum">
              <a:rPr lang="en-AU" smtClean="0"/>
              <a:pPr/>
              <a:t>47</a:t>
            </a:fld>
            <a:endParaRPr lang="en-AU"/>
          </a:p>
        </p:txBody>
      </p:sp>
      <p:sp>
        <p:nvSpPr>
          <p:cNvPr id="5" name="Text Placeholder 4">
            <a:extLst>
              <a:ext uri="{FF2B5EF4-FFF2-40B4-BE49-F238E27FC236}">
                <a16:creationId xmlns:a16="http://schemas.microsoft.com/office/drawing/2014/main" id="{E8C9662E-8F2F-22A0-9140-B09DB24BC52C}"/>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Implement a synchronizer token pattern (STP) </a:t>
            </a:r>
            <a:r>
              <a:rPr lang="en-US" dirty="0" err="1"/>
              <a:t>ie</a:t>
            </a:r>
            <a:r>
              <a:rPr lang="en-US" dirty="0"/>
              <a:t> Flask </a:t>
            </a:r>
            <a:r>
              <a:rPr lang="en-US" dirty="0" err="1"/>
              <a:t>WTForms</a:t>
            </a:r>
            <a:r>
              <a:rPr lang="en-US" dirty="0"/>
              <a:t>.</a:t>
            </a:r>
          </a:p>
          <a:p>
            <a:pPr marL="457200" indent="-457200">
              <a:lnSpc>
                <a:spcPct val="100000"/>
              </a:lnSpc>
              <a:spcAft>
                <a:spcPts val="600"/>
              </a:spcAft>
              <a:buFont typeface="+mj-lt"/>
              <a:buAutoNum type="arabicPeriod"/>
            </a:pPr>
            <a:r>
              <a:rPr lang="en-US" dirty="0"/>
              <a:t>Implement project authentication</a:t>
            </a:r>
          </a:p>
          <a:p>
            <a:pPr marL="457200" indent="-457200">
              <a:lnSpc>
                <a:spcPct val="100000"/>
              </a:lnSpc>
              <a:spcAft>
                <a:spcPts val="600"/>
              </a:spcAft>
              <a:buFont typeface="+mj-lt"/>
              <a:buAutoNum type="arabicPeriod"/>
            </a:pPr>
            <a:r>
              <a:rPr lang="en-US" dirty="0"/>
              <a:t>End-user education.</a:t>
            </a:r>
          </a:p>
          <a:p>
            <a:pPr marL="457200" indent="-457200">
              <a:lnSpc>
                <a:spcPct val="100000"/>
              </a:lnSpc>
              <a:spcAft>
                <a:spcPts val="600"/>
              </a:spcAft>
              <a:buFont typeface="+mj-lt"/>
              <a:buAutoNum type="arabicPeriod"/>
            </a:pPr>
            <a:r>
              <a:rPr lang="en-US" dirty="0"/>
              <a:t>Understand how the attack can be executed in the specific context of the application and user, then review the code with specific scenarios in mind.</a:t>
            </a:r>
          </a:p>
          <a:p>
            <a:pPr marL="457200" indent="-457200">
              <a:lnSpc>
                <a:spcPct val="100000"/>
              </a:lnSpc>
              <a:spcAft>
                <a:spcPts val="600"/>
              </a:spcAft>
              <a:buFont typeface="+mj-lt"/>
              <a:buAutoNum type="arabicPeriod"/>
            </a:pPr>
            <a:r>
              <a:rPr lang="en-US" dirty="0"/>
              <a:t>Implement three-factor authentication (3FA) for administrative operations.</a:t>
            </a:r>
          </a:p>
          <a:p>
            <a:pPr marL="457200" indent="-457200">
              <a:lnSpc>
                <a:spcPct val="100000"/>
              </a:lnSpc>
              <a:spcAft>
                <a:spcPts val="600"/>
              </a:spcAft>
              <a:buFont typeface="+mj-lt"/>
              <a:buAutoNum type="arabicPeriod"/>
            </a:pPr>
            <a:r>
              <a:rPr lang="en-US" dirty="0"/>
              <a:t>White-list firewall policies for example 1.1.1.2</a:t>
            </a:r>
            <a:endParaRPr lang="en-AU" dirty="0"/>
          </a:p>
        </p:txBody>
      </p:sp>
      <p:sp>
        <p:nvSpPr>
          <p:cNvPr id="6" name="Text Placeholder 5">
            <a:extLst>
              <a:ext uri="{FF2B5EF4-FFF2-40B4-BE49-F238E27FC236}">
                <a16:creationId xmlns:a16="http://schemas.microsoft.com/office/drawing/2014/main" id="{5664E33E-30AF-4BE6-337D-5BF846B9131F}"/>
              </a:ext>
            </a:extLst>
          </p:cNvPr>
          <p:cNvSpPr>
            <a:spLocks noGrp="1"/>
          </p:cNvSpPr>
          <p:nvPr>
            <p:ph type="body" sz="quarter" idx="18"/>
          </p:nvPr>
        </p:nvSpPr>
        <p:spPr/>
        <p:txBody>
          <a:bodyPr/>
          <a:lstStyle/>
          <a:p>
            <a:r>
              <a:rPr lang="en-AU" dirty="0"/>
              <a:t>Countermeasures</a:t>
            </a:r>
          </a:p>
        </p:txBody>
      </p:sp>
      <p:pic>
        <p:nvPicPr>
          <p:cNvPr id="9" name="Picture Placeholder 8">
            <a:extLst>
              <a:ext uri="{FF2B5EF4-FFF2-40B4-BE49-F238E27FC236}">
                <a16:creationId xmlns:a16="http://schemas.microsoft.com/office/drawing/2014/main" id="{6840E5FC-5E0D-9D0C-87C4-0A4DBD6156D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7386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EDBA7-1F98-A8F8-4A9D-2D15650F2B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BAC269-F43A-9ED9-BA9F-8AF148E60170}"/>
              </a:ext>
            </a:extLst>
          </p:cNvPr>
          <p:cNvSpPr>
            <a:spLocks noGrp="1"/>
          </p:cNvSpPr>
          <p:nvPr>
            <p:ph type="title"/>
          </p:nvPr>
        </p:nvSpPr>
        <p:spPr/>
        <p:txBody>
          <a:bodyPr/>
          <a:lstStyle/>
          <a:p>
            <a:r>
              <a:rPr lang="en-AU" dirty="0"/>
              <a:t>Race Conditions</a:t>
            </a:r>
          </a:p>
        </p:txBody>
      </p:sp>
      <p:sp>
        <p:nvSpPr>
          <p:cNvPr id="4" name="Slide Number Placeholder 3">
            <a:extLst>
              <a:ext uri="{FF2B5EF4-FFF2-40B4-BE49-F238E27FC236}">
                <a16:creationId xmlns:a16="http://schemas.microsoft.com/office/drawing/2014/main" id="{96870200-66A2-E55F-C755-04650D169925}"/>
              </a:ext>
            </a:extLst>
          </p:cNvPr>
          <p:cNvSpPr>
            <a:spLocks noGrp="1"/>
          </p:cNvSpPr>
          <p:nvPr>
            <p:ph type="sldNum" sz="quarter" idx="16"/>
          </p:nvPr>
        </p:nvSpPr>
        <p:spPr/>
        <p:txBody>
          <a:bodyPr/>
          <a:lstStyle/>
          <a:p>
            <a:fld id="{10A01DC5-1685-4615-8240-15192985C6A2}" type="slidenum">
              <a:rPr lang="en-AU" smtClean="0"/>
              <a:pPr/>
              <a:t>48</a:t>
            </a:fld>
            <a:endParaRPr lang="en-AU"/>
          </a:p>
        </p:txBody>
      </p:sp>
      <p:sp>
        <p:nvSpPr>
          <p:cNvPr id="5" name="Text Placeholder 4">
            <a:extLst>
              <a:ext uri="{FF2B5EF4-FFF2-40B4-BE49-F238E27FC236}">
                <a16:creationId xmlns:a16="http://schemas.microsoft.com/office/drawing/2014/main" id="{133F0886-E88B-C458-B083-DE987FB42EF0}"/>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A threat actor will place the infrastructure underload with a DoS-style attack.</a:t>
            </a:r>
          </a:p>
          <a:p>
            <a:pPr marL="457200" indent="-457200">
              <a:lnSpc>
                <a:spcPct val="100000"/>
              </a:lnSpc>
              <a:spcAft>
                <a:spcPts val="600"/>
              </a:spcAft>
              <a:buFont typeface="+mj-lt"/>
              <a:buAutoNum type="arabicPeriod"/>
            </a:pPr>
            <a:r>
              <a:rPr lang="en-US" dirty="0"/>
              <a:t>The threat actor makes multiple HTTP requests in parallel, such as repeatedly applying a discount coupon to a shopping cart in very quick succession.</a:t>
            </a:r>
          </a:p>
          <a:p>
            <a:pPr marL="457200" indent="-457200">
              <a:lnSpc>
                <a:spcPct val="100000"/>
              </a:lnSpc>
              <a:spcAft>
                <a:spcPts val="600"/>
              </a:spcAft>
              <a:buFont typeface="+mj-lt"/>
              <a:buAutoNum type="arabicPeriod"/>
            </a:pPr>
            <a:r>
              <a:rPr lang="en-US" dirty="0"/>
              <a:t>The treat actor hopes to exploit an unmanaged thread schedule by effectively "racing" multiple HTTP requests to access/change shared data to their advantage.</a:t>
            </a:r>
            <a:endParaRPr lang="en-AU" dirty="0"/>
          </a:p>
        </p:txBody>
      </p:sp>
      <p:sp>
        <p:nvSpPr>
          <p:cNvPr id="6" name="Text Placeholder 5">
            <a:extLst>
              <a:ext uri="{FF2B5EF4-FFF2-40B4-BE49-F238E27FC236}">
                <a16:creationId xmlns:a16="http://schemas.microsoft.com/office/drawing/2014/main" id="{9B5B56CC-3B48-DBB3-909E-9FAF530BB462}"/>
              </a:ext>
            </a:extLst>
          </p:cNvPr>
          <p:cNvSpPr>
            <a:spLocks noGrp="1"/>
          </p:cNvSpPr>
          <p:nvPr>
            <p:ph type="body" sz="quarter" idx="18"/>
          </p:nvPr>
        </p:nvSpPr>
        <p:spPr/>
        <p:txBody>
          <a:bodyPr/>
          <a:lstStyle/>
          <a:p>
            <a:r>
              <a:rPr lang="en-AU" dirty="0"/>
              <a:t>Architecture</a:t>
            </a:r>
          </a:p>
        </p:txBody>
      </p:sp>
      <p:pic>
        <p:nvPicPr>
          <p:cNvPr id="23" name="Picture Placeholder 22">
            <a:extLst>
              <a:ext uri="{FF2B5EF4-FFF2-40B4-BE49-F238E27FC236}">
                <a16:creationId xmlns:a16="http://schemas.microsoft.com/office/drawing/2014/main" id="{DCB23BCC-D920-945F-F2FB-80A4C66B66B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424045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CBCE2-7003-2B8C-7D59-064CEC0A68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962CC2-1FA1-5EBE-80CC-33EDCC644B1A}"/>
              </a:ext>
            </a:extLst>
          </p:cNvPr>
          <p:cNvSpPr>
            <a:spLocks noGrp="1"/>
          </p:cNvSpPr>
          <p:nvPr>
            <p:ph type="sldNum" sz="quarter" idx="12"/>
          </p:nvPr>
        </p:nvSpPr>
        <p:spPr/>
        <p:txBody>
          <a:bodyPr/>
          <a:lstStyle/>
          <a:p>
            <a:fld id="{10A01DC5-1685-4615-8240-15192985C6A2}" type="slidenum">
              <a:rPr lang="en-AU" smtClean="0"/>
              <a:pPr/>
              <a:t>49</a:t>
            </a:fld>
            <a:endParaRPr lang="en-AU"/>
          </a:p>
        </p:txBody>
      </p:sp>
      <p:sp>
        <p:nvSpPr>
          <p:cNvPr id="3" name="Title 2">
            <a:extLst>
              <a:ext uri="{FF2B5EF4-FFF2-40B4-BE49-F238E27FC236}">
                <a16:creationId xmlns:a16="http://schemas.microsoft.com/office/drawing/2014/main" id="{B719BE42-C5EA-AD22-5C94-51DD96EF9558}"/>
              </a:ext>
            </a:extLst>
          </p:cNvPr>
          <p:cNvSpPr>
            <a:spLocks noGrp="1"/>
          </p:cNvSpPr>
          <p:nvPr>
            <p:ph type="title"/>
          </p:nvPr>
        </p:nvSpPr>
        <p:spPr/>
        <p:txBody>
          <a:bodyPr/>
          <a:lstStyle/>
          <a:p>
            <a:r>
              <a:rPr lang="en-AU" dirty="0"/>
              <a:t>Race Conditions</a:t>
            </a:r>
          </a:p>
        </p:txBody>
      </p:sp>
      <p:sp>
        <p:nvSpPr>
          <p:cNvPr id="5" name="Text Placeholder 4">
            <a:extLst>
              <a:ext uri="{FF2B5EF4-FFF2-40B4-BE49-F238E27FC236}">
                <a16:creationId xmlns:a16="http://schemas.microsoft.com/office/drawing/2014/main" id="{118C2A30-28A9-4B07-96EF-FFB6F210793B}"/>
              </a:ext>
            </a:extLst>
          </p:cNvPr>
          <p:cNvSpPr>
            <a:spLocks noGrp="1"/>
          </p:cNvSpPr>
          <p:nvPr>
            <p:ph type="body" sz="quarter" idx="18"/>
          </p:nvPr>
        </p:nvSpPr>
        <p:spPr/>
        <p:txBody>
          <a:bodyPr/>
          <a:lstStyle/>
          <a:p>
            <a:r>
              <a:rPr lang="en-AU" dirty="0"/>
              <a:t>User controlled inputs</a:t>
            </a:r>
          </a:p>
        </p:txBody>
      </p:sp>
      <p:sp>
        <p:nvSpPr>
          <p:cNvPr id="6" name="Text Placeholder 5">
            <a:extLst>
              <a:ext uri="{FF2B5EF4-FFF2-40B4-BE49-F238E27FC236}">
                <a16:creationId xmlns:a16="http://schemas.microsoft.com/office/drawing/2014/main" id="{F8487FFA-DDDE-C5A2-B729-C284A22FE9AD}"/>
              </a:ext>
            </a:extLst>
          </p:cNvPr>
          <p:cNvSpPr>
            <a:spLocks noGrp="1"/>
          </p:cNvSpPr>
          <p:nvPr>
            <p:ph type="body" sz="quarter" idx="4294967295"/>
          </p:nvPr>
        </p:nvSpPr>
        <p:spPr>
          <a:xfrm>
            <a:off x="5784850" y="982663"/>
            <a:ext cx="6407150" cy="293687"/>
          </a:xfrm>
        </p:spPr>
        <p:txBody>
          <a:bodyPr/>
          <a:lstStyle/>
          <a:p>
            <a:r>
              <a:rPr lang="en-AU" dirty="0"/>
              <a:t>Code</a:t>
            </a:r>
          </a:p>
        </p:txBody>
      </p:sp>
      <p:pic>
        <p:nvPicPr>
          <p:cNvPr id="9" name="Picture 8">
            <a:extLst>
              <a:ext uri="{FF2B5EF4-FFF2-40B4-BE49-F238E27FC236}">
                <a16:creationId xmlns:a16="http://schemas.microsoft.com/office/drawing/2014/main" id="{A8E4C0A7-5FEB-CA18-BD65-24182F4435A5}"/>
              </a:ext>
            </a:extLst>
          </p:cNvPr>
          <p:cNvPicPr>
            <a:picLocks noChangeAspect="1"/>
          </p:cNvPicPr>
          <p:nvPr/>
        </p:nvPicPr>
        <p:blipFill>
          <a:blip r:embed="rId3"/>
          <a:srcRect l="6975" t="11026" r="6975" b="10946"/>
          <a:stretch/>
        </p:blipFill>
        <p:spPr>
          <a:xfrm>
            <a:off x="1824408" y="1713752"/>
            <a:ext cx="8615592" cy="4982248"/>
          </a:xfrm>
          <a:prstGeom prst="rect">
            <a:avLst/>
          </a:prstGeom>
        </p:spPr>
      </p:pic>
      <p:pic>
        <p:nvPicPr>
          <p:cNvPr id="11" name="Picture 10">
            <a:extLst>
              <a:ext uri="{FF2B5EF4-FFF2-40B4-BE49-F238E27FC236}">
                <a16:creationId xmlns:a16="http://schemas.microsoft.com/office/drawing/2014/main" id="{5AAF2AFA-9DA1-C6E8-B88A-F7D3DFF1709C}"/>
              </a:ext>
            </a:extLst>
          </p:cNvPr>
          <p:cNvPicPr>
            <a:picLocks noChangeAspect="1"/>
          </p:cNvPicPr>
          <p:nvPr/>
        </p:nvPicPr>
        <p:blipFill>
          <a:blip r:embed="rId4"/>
          <a:stretch>
            <a:fillRect/>
          </a:stretch>
        </p:blipFill>
        <p:spPr>
          <a:xfrm>
            <a:off x="6671698" y="2180681"/>
            <a:ext cx="5381000" cy="4127544"/>
          </a:xfrm>
          <a:prstGeom prst="rect">
            <a:avLst/>
          </a:prstGeom>
        </p:spPr>
      </p:pic>
    </p:spTree>
    <p:extLst>
      <p:ext uri="{BB962C8B-B14F-4D97-AF65-F5344CB8AC3E}">
        <p14:creationId xmlns:p14="http://schemas.microsoft.com/office/powerpoint/2010/main" val="192290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4.58333E-6 -4.44444E-6 L -0.22044 -0.00324 " pathEditMode="relative" rAng="0" ptsTypes="AA">
                                      <p:cBhvr>
                                        <p:cTn id="10" dur="2000" fill="hold"/>
                                        <p:tgtEl>
                                          <p:spTgt spid="9"/>
                                        </p:tgtEl>
                                        <p:attrNameLst>
                                          <p:attrName>ppt_x</p:attrName>
                                          <p:attrName>ppt_y</p:attrName>
                                        </p:attrNameLst>
                                      </p:cBhvr>
                                      <p:rCtr x="-11029" y="-162"/>
                                    </p:animMotion>
                                  </p:childTnLst>
                                </p:cTn>
                              </p:par>
                              <p:par>
                                <p:cTn id="11" presetID="6" presetClass="emph" presetSubtype="0" fill="hold" nodeType="withEffect">
                                  <p:stCondLst>
                                    <p:cond delay="0"/>
                                  </p:stCondLst>
                                  <p:childTnLst>
                                    <p:animScale>
                                      <p:cBhvr>
                                        <p:cTn id="12" dur="2000" fill="hold"/>
                                        <p:tgtEl>
                                          <p:spTgt spid="9"/>
                                        </p:tgtEl>
                                      </p:cBhvr>
                                      <p:by x="75000" y="75000"/>
                                    </p:animScale>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89E990F-C74F-EE35-CC25-E68040A9D5CC}"/>
              </a:ext>
            </a:extLst>
          </p:cNvPr>
          <p:cNvSpPr>
            <a:spLocks noGrp="1"/>
          </p:cNvSpPr>
          <p:nvPr>
            <p:ph type="pic" sz="quarter" idx="13"/>
          </p:nvPr>
        </p:nvSpPr>
        <p:spPr/>
        <p:txBody>
          <a:bodyPr/>
          <a:lstStyle/>
          <a:p>
            <a:pPr rtl="0"/>
            <a:r>
              <a:rPr lang="en-US" sz="1800" b="0" i="0" u="none" strike="noStrike" dirty="0">
                <a:solidFill>
                  <a:srgbClr val="000000"/>
                </a:solidFill>
                <a:effectLst/>
                <a:latin typeface="Arial" panose="020B0604020202020204" pitchFamily="34" charset="0"/>
              </a:rPr>
              <a:t>A practical and hands-on day in a small group, supportive environment for teachers to build their confidence, skills and tools to deliver the NESA Software Engineering course. Focusing on the 2 focus areas ‘Secure Software Architecture’ and ‘Programming for the Web’.</a:t>
            </a:r>
            <a:endParaRPr lang="en-US" b="0" dirty="0">
              <a:effectLst/>
            </a:endParaRPr>
          </a:p>
          <a:p>
            <a:pPr rtl="0"/>
            <a:br>
              <a:rPr lang="en-US" b="0" dirty="0">
                <a:effectLst/>
              </a:rPr>
            </a:br>
            <a:r>
              <a:rPr lang="en-US" sz="1800" b="0" i="0" u="none" strike="noStrike" dirty="0">
                <a:solidFill>
                  <a:srgbClr val="000000"/>
                </a:solidFill>
                <a:effectLst/>
                <a:latin typeface="Arial" panose="020B0604020202020204" pitchFamily="34" charset="0"/>
              </a:rPr>
              <a:t>The skills and tools can also be directly applied to supporting students with the design and development of their ‘Software Engineering Project’ or easily creating a user interface for ‘Software Automation’.</a:t>
            </a:r>
            <a:endParaRPr lang="en-US" b="0" dirty="0">
              <a:effectLst/>
            </a:endParaRPr>
          </a:p>
          <a:p>
            <a:br>
              <a:rPr lang="en-US" dirty="0"/>
            </a:br>
            <a:endParaRPr lang="en-AU" dirty="0"/>
          </a:p>
        </p:txBody>
      </p:sp>
      <p:sp>
        <p:nvSpPr>
          <p:cNvPr id="3" name="Slide Number Placeholder 2">
            <a:extLst>
              <a:ext uri="{FF2B5EF4-FFF2-40B4-BE49-F238E27FC236}">
                <a16:creationId xmlns:a16="http://schemas.microsoft.com/office/drawing/2014/main" id="{B0E9924A-6780-0F65-4994-9AB88891B031}"/>
              </a:ext>
            </a:extLst>
          </p:cNvPr>
          <p:cNvSpPr>
            <a:spLocks noGrp="1"/>
          </p:cNvSpPr>
          <p:nvPr>
            <p:ph type="sldNum" sz="quarter" idx="12"/>
          </p:nvPr>
        </p:nvSpPr>
        <p:spPr/>
        <p:txBody>
          <a:bodyPr/>
          <a:lstStyle/>
          <a:p>
            <a:fld id="{10A01DC5-1685-4615-8240-15192985C6A2}" type="slidenum">
              <a:rPr lang="en-AU" smtClean="0"/>
              <a:t>5</a:t>
            </a:fld>
            <a:endParaRPr lang="en-AU"/>
          </a:p>
        </p:txBody>
      </p:sp>
      <p:sp>
        <p:nvSpPr>
          <p:cNvPr id="4" name="Title 3">
            <a:extLst>
              <a:ext uri="{FF2B5EF4-FFF2-40B4-BE49-F238E27FC236}">
                <a16:creationId xmlns:a16="http://schemas.microsoft.com/office/drawing/2014/main" id="{7B413151-F012-DC8D-B7FF-BAEE3171B125}"/>
              </a:ext>
            </a:extLst>
          </p:cNvPr>
          <p:cNvSpPr>
            <a:spLocks noGrp="1"/>
          </p:cNvSpPr>
          <p:nvPr>
            <p:ph type="title"/>
          </p:nvPr>
        </p:nvSpPr>
        <p:spPr/>
        <p:txBody>
          <a:bodyPr/>
          <a:lstStyle/>
          <a:p>
            <a:r>
              <a:rPr lang="en-AU" dirty="0"/>
              <a:t>Day Overview</a:t>
            </a:r>
          </a:p>
        </p:txBody>
      </p:sp>
      <p:sp>
        <p:nvSpPr>
          <p:cNvPr id="5" name="Text Placeholder 4">
            <a:extLst>
              <a:ext uri="{FF2B5EF4-FFF2-40B4-BE49-F238E27FC236}">
                <a16:creationId xmlns:a16="http://schemas.microsoft.com/office/drawing/2014/main" id="{947E0910-F694-8755-A9F7-5BA8C0D81DE6}"/>
              </a:ext>
            </a:extLst>
          </p:cNvPr>
          <p:cNvSpPr>
            <a:spLocks noGrp="1"/>
          </p:cNvSpPr>
          <p:nvPr>
            <p:ph type="body" sz="quarter" idx="18"/>
          </p:nvPr>
        </p:nvSpPr>
        <p:spPr/>
        <p:txBody>
          <a:bodyPr/>
          <a:lstStyle/>
          <a:p>
            <a:r>
              <a:rPr lang="en-AU"/>
              <a:t>A practical approach to 'Secure Software Architecture' in Software Engineering</a:t>
            </a:r>
            <a:endParaRPr lang="en-US"/>
          </a:p>
        </p:txBody>
      </p:sp>
    </p:spTree>
    <p:extLst>
      <p:ext uri="{BB962C8B-B14F-4D97-AF65-F5344CB8AC3E}">
        <p14:creationId xmlns:p14="http://schemas.microsoft.com/office/powerpoint/2010/main" val="2663869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3235E-FA99-BC39-E847-19E5574C88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D8ABD5-FC2C-35A9-6F09-6D6A06D8755F}"/>
              </a:ext>
            </a:extLst>
          </p:cNvPr>
          <p:cNvSpPr>
            <a:spLocks noGrp="1"/>
          </p:cNvSpPr>
          <p:nvPr>
            <p:ph type="title"/>
          </p:nvPr>
        </p:nvSpPr>
        <p:spPr/>
        <p:txBody>
          <a:bodyPr/>
          <a:lstStyle/>
          <a:p>
            <a:r>
              <a:rPr lang="en-AU" dirty="0"/>
              <a:t>Race Conditions</a:t>
            </a:r>
          </a:p>
        </p:txBody>
      </p:sp>
      <p:sp>
        <p:nvSpPr>
          <p:cNvPr id="4" name="Slide Number Placeholder 3">
            <a:extLst>
              <a:ext uri="{FF2B5EF4-FFF2-40B4-BE49-F238E27FC236}">
                <a16:creationId xmlns:a16="http://schemas.microsoft.com/office/drawing/2014/main" id="{D0D17878-C6A2-434F-1EC1-F7D0B512AAF4}"/>
              </a:ext>
            </a:extLst>
          </p:cNvPr>
          <p:cNvSpPr>
            <a:spLocks noGrp="1"/>
          </p:cNvSpPr>
          <p:nvPr>
            <p:ph type="sldNum" sz="quarter" idx="16"/>
          </p:nvPr>
        </p:nvSpPr>
        <p:spPr/>
        <p:txBody>
          <a:bodyPr/>
          <a:lstStyle/>
          <a:p>
            <a:fld id="{10A01DC5-1685-4615-8240-15192985C6A2}" type="slidenum">
              <a:rPr lang="en-AU" smtClean="0"/>
              <a:pPr/>
              <a:t>50</a:t>
            </a:fld>
            <a:endParaRPr lang="en-AU"/>
          </a:p>
        </p:txBody>
      </p:sp>
      <p:sp>
        <p:nvSpPr>
          <p:cNvPr id="5" name="Text Placeholder 4">
            <a:extLst>
              <a:ext uri="{FF2B5EF4-FFF2-40B4-BE49-F238E27FC236}">
                <a16:creationId xmlns:a16="http://schemas.microsoft.com/office/drawing/2014/main" id="{CE8614DE-75E5-5A24-455D-E094E4315BE0}"/>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Consider multithreading in any shared resource process, including (discounts, login processes, session ID creation, </a:t>
            </a:r>
            <a:r>
              <a:rPr lang="en-US" dirty="0" err="1"/>
              <a:t>etc</a:t>
            </a:r>
            <a:r>
              <a:rPr lang="en-US" dirty="0"/>
              <a:t>).</a:t>
            </a:r>
          </a:p>
          <a:p>
            <a:pPr marL="457200" indent="-457200">
              <a:lnSpc>
                <a:spcPct val="100000"/>
              </a:lnSpc>
              <a:spcAft>
                <a:spcPts val="600"/>
              </a:spcAft>
              <a:buFont typeface="+mj-lt"/>
              <a:buAutoNum type="arabicPeriod"/>
            </a:pPr>
            <a:r>
              <a:rPr lang="en-US" dirty="0"/>
              <a:t>Implement a lock using the 'session ID' as a key in the algorithm, and most importantly, </a:t>
            </a:r>
            <a:r>
              <a:rPr lang="en-US" dirty="0" err="1"/>
              <a:t>minimise</a:t>
            </a:r>
            <a:r>
              <a:rPr lang="en-US" dirty="0"/>
              <a:t> the processing time between the lock's GET (or check) and SET.</a:t>
            </a:r>
          </a:p>
          <a:p>
            <a:pPr marL="457200" indent="-457200">
              <a:lnSpc>
                <a:spcPct val="100000"/>
              </a:lnSpc>
              <a:spcAft>
                <a:spcPts val="600"/>
              </a:spcAft>
              <a:buFont typeface="+mj-lt"/>
              <a:buAutoNum type="arabicPeriod"/>
            </a:pPr>
            <a:r>
              <a:rPr lang="en-US" dirty="0"/>
              <a:t>Implement rate limiting.</a:t>
            </a:r>
            <a:endParaRPr lang="en-AU" dirty="0"/>
          </a:p>
        </p:txBody>
      </p:sp>
      <p:sp>
        <p:nvSpPr>
          <p:cNvPr id="6" name="Text Placeholder 5">
            <a:extLst>
              <a:ext uri="{FF2B5EF4-FFF2-40B4-BE49-F238E27FC236}">
                <a16:creationId xmlns:a16="http://schemas.microsoft.com/office/drawing/2014/main" id="{A0347811-73B6-115B-40E2-456262AC78CF}"/>
              </a:ext>
            </a:extLst>
          </p:cNvPr>
          <p:cNvSpPr>
            <a:spLocks noGrp="1"/>
          </p:cNvSpPr>
          <p:nvPr>
            <p:ph type="body" sz="quarter" idx="18"/>
          </p:nvPr>
        </p:nvSpPr>
        <p:spPr/>
        <p:txBody>
          <a:bodyPr/>
          <a:lstStyle/>
          <a:p>
            <a:r>
              <a:rPr lang="en-AU" dirty="0"/>
              <a:t>Countermeasures</a:t>
            </a:r>
          </a:p>
        </p:txBody>
      </p:sp>
      <p:pic>
        <p:nvPicPr>
          <p:cNvPr id="23" name="Picture Placeholder 22">
            <a:extLst>
              <a:ext uri="{FF2B5EF4-FFF2-40B4-BE49-F238E27FC236}">
                <a16:creationId xmlns:a16="http://schemas.microsoft.com/office/drawing/2014/main" id="{4188C99E-F16B-DC71-F21C-B7C1D68DD3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61396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C690C-29B9-A989-3A79-98D5D0E62B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584EC2-AA9C-7E39-C4E7-42BE4F449282}"/>
              </a:ext>
            </a:extLst>
          </p:cNvPr>
          <p:cNvSpPr>
            <a:spLocks noGrp="1"/>
          </p:cNvSpPr>
          <p:nvPr>
            <p:ph type="title"/>
          </p:nvPr>
        </p:nvSpPr>
        <p:spPr/>
        <p:txBody>
          <a:bodyPr/>
          <a:lstStyle/>
          <a:p>
            <a:r>
              <a:rPr lang="en-AU" dirty="0"/>
              <a:t>Invalid forwarding &amp; redirects</a:t>
            </a:r>
          </a:p>
        </p:txBody>
      </p:sp>
      <p:sp>
        <p:nvSpPr>
          <p:cNvPr id="4" name="Slide Number Placeholder 3">
            <a:extLst>
              <a:ext uri="{FF2B5EF4-FFF2-40B4-BE49-F238E27FC236}">
                <a16:creationId xmlns:a16="http://schemas.microsoft.com/office/drawing/2014/main" id="{4FB5ABF1-C21E-125D-8676-B0D9F806A497}"/>
              </a:ext>
            </a:extLst>
          </p:cNvPr>
          <p:cNvSpPr>
            <a:spLocks noGrp="1"/>
          </p:cNvSpPr>
          <p:nvPr>
            <p:ph type="sldNum" sz="quarter" idx="16"/>
          </p:nvPr>
        </p:nvSpPr>
        <p:spPr/>
        <p:txBody>
          <a:bodyPr/>
          <a:lstStyle/>
          <a:p>
            <a:fld id="{10A01DC5-1685-4615-8240-15192985C6A2}" type="slidenum">
              <a:rPr lang="en-AU" smtClean="0"/>
              <a:pPr/>
              <a:t>51</a:t>
            </a:fld>
            <a:endParaRPr lang="en-AU"/>
          </a:p>
        </p:txBody>
      </p:sp>
      <p:sp>
        <p:nvSpPr>
          <p:cNvPr id="5" name="Text Placeholder 4">
            <a:extLst>
              <a:ext uri="{FF2B5EF4-FFF2-40B4-BE49-F238E27FC236}">
                <a16:creationId xmlns:a16="http://schemas.microsoft.com/office/drawing/2014/main" id="{F9FBA097-7D16-1526-0448-A747D99108E3}"/>
              </a:ext>
            </a:extLst>
          </p:cNvPr>
          <p:cNvSpPr>
            <a:spLocks noGrp="1"/>
          </p:cNvSpPr>
          <p:nvPr>
            <p:ph type="body" sz="quarter" idx="17"/>
          </p:nvPr>
        </p:nvSpPr>
        <p:spPr/>
        <p:txBody>
          <a:bodyPr/>
          <a:lstStyle/>
          <a:p>
            <a:pPr marL="457200" indent="-457200">
              <a:lnSpc>
                <a:spcPct val="100000"/>
              </a:lnSpc>
              <a:spcAft>
                <a:spcPts val="600"/>
              </a:spcAft>
              <a:buAutoNum type="arabicPeriod"/>
            </a:pPr>
            <a:r>
              <a:rPr lang="en-AU" dirty="0"/>
              <a:t>A threat actor exploits an invalid (or unvalidated) vulnerability to share a link that forwards the user to a different URL.</a:t>
            </a:r>
          </a:p>
          <a:p>
            <a:pPr marL="457200" indent="-457200">
              <a:lnSpc>
                <a:spcPct val="100000"/>
              </a:lnSpc>
              <a:spcAft>
                <a:spcPts val="600"/>
              </a:spcAft>
              <a:buAutoNum type="arabicPeriod"/>
            </a:pPr>
            <a:r>
              <a:rPr lang="en-AU" dirty="0"/>
              <a:t>The share URL is easily masked and looks safe because the domain is a ‘familiar website.’</a:t>
            </a:r>
          </a:p>
          <a:p>
            <a:pPr marL="457200" indent="-457200">
              <a:lnSpc>
                <a:spcPct val="100000"/>
              </a:lnSpc>
              <a:spcAft>
                <a:spcPts val="600"/>
              </a:spcAft>
              <a:buAutoNum type="arabicPeriod"/>
            </a:pPr>
            <a:r>
              <a:rPr lang="en-US" dirty="0"/>
              <a:t>The victim follows a link that redirects them to a spoofed website, </a:t>
            </a:r>
            <a:r>
              <a:rPr lang="en-AU" dirty="0"/>
              <a:t>where the user enters data that the threat actor is able to intercept.</a:t>
            </a:r>
          </a:p>
        </p:txBody>
      </p:sp>
      <p:sp>
        <p:nvSpPr>
          <p:cNvPr id="6" name="Text Placeholder 5">
            <a:extLst>
              <a:ext uri="{FF2B5EF4-FFF2-40B4-BE49-F238E27FC236}">
                <a16:creationId xmlns:a16="http://schemas.microsoft.com/office/drawing/2014/main" id="{46D67B74-E09E-8AC2-4167-B9A9949F7F7D}"/>
              </a:ext>
            </a:extLst>
          </p:cNvPr>
          <p:cNvSpPr>
            <a:spLocks noGrp="1"/>
          </p:cNvSpPr>
          <p:nvPr>
            <p:ph type="body" sz="quarter" idx="18"/>
          </p:nvPr>
        </p:nvSpPr>
        <p:spPr/>
        <p:txBody>
          <a:bodyPr/>
          <a:lstStyle/>
          <a:p>
            <a:r>
              <a:rPr lang="en-AU" dirty="0"/>
              <a:t>Architecture</a:t>
            </a:r>
          </a:p>
        </p:txBody>
      </p:sp>
      <p:pic>
        <p:nvPicPr>
          <p:cNvPr id="8" name="Picture Placeholder 7" descr="A black and white illustration of people and laptops&#10;&#10;Description automatically generated">
            <a:extLst>
              <a:ext uri="{FF2B5EF4-FFF2-40B4-BE49-F238E27FC236}">
                <a16:creationId xmlns:a16="http://schemas.microsoft.com/office/drawing/2014/main" id="{78379B59-A64F-C461-51E6-A0B5CCD9244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132686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6396D-C2F3-77F6-E9D7-E78D37CDE5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46C364-6616-0D43-3CFA-6A37AEEA43FF}"/>
              </a:ext>
            </a:extLst>
          </p:cNvPr>
          <p:cNvSpPr>
            <a:spLocks noGrp="1"/>
          </p:cNvSpPr>
          <p:nvPr>
            <p:ph type="sldNum" sz="quarter" idx="12"/>
          </p:nvPr>
        </p:nvSpPr>
        <p:spPr/>
        <p:txBody>
          <a:bodyPr/>
          <a:lstStyle/>
          <a:p>
            <a:fld id="{10A01DC5-1685-4615-8240-15192985C6A2}" type="slidenum">
              <a:rPr lang="en-AU" smtClean="0"/>
              <a:pPr/>
              <a:t>52</a:t>
            </a:fld>
            <a:endParaRPr lang="en-AU"/>
          </a:p>
        </p:txBody>
      </p:sp>
      <p:sp>
        <p:nvSpPr>
          <p:cNvPr id="3" name="Title 2">
            <a:extLst>
              <a:ext uri="{FF2B5EF4-FFF2-40B4-BE49-F238E27FC236}">
                <a16:creationId xmlns:a16="http://schemas.microsoft.com/office/drawing/2014/main" id="{5C506EB0-D33A-95DF-6484-36C6887E078E}"/>
              </a:ext>
            </a:extLst>
          </p:cNvPr>
          <p:cNvSpPr>
            <a:spLocks noGrp="1"/>
          </p:cNvSpPr>
          <p:nvPr>
            <p:ph type="title"/>
          </p:nvPr>
        </p:nvSpPr>
        <p:spPr/>
        <p:txBody>
          <a:bodyPr/>
          <a:lstStyle/>
          <a:p>
            <a:r>
              <a:rPr lang="en-AU" dirty="0"/>
              <a:t>Invalid forwarding &amp; redirects</a:t>
            </a:r>
          </a:p>
        </p:txBody>
      </p:sp>
      <p:sp>
        <p:nvSpPr>
          <p:cNvPr id="6" name="Text Placeholder 5">
            <a:extLst>
              <a:ext uri="{FF2B5EF4-FFF2-40B4-BE49-F238E27FC236}">
                <a16:creationId xmlns:a16="http://schemas.microsoft.com/office/drawing/2014/main" id="{4AE82C6E-4DCE-8608-3B5A-45023A0B7147}"/>
              </a:ext>
            </a:extLst>
          </p:cNvPr>
          <p:cNvSpPr>
            <a:spLocks noGrp="1"/>
          </p:cNvSpPr>
          <p:nvPr>
            <p:ph type="body" sz="quarter" idx="18"/>
          </p:nvPr>
        </p:nvSpPr>
        <p:spPr/>
        <p:txBody>
          <a:bodyPr/>
          <a:lstStyle/>
          <a:p>
            <a:r>
              <a:rPr lang="en-AU" dirty="0"/>
              <a:t>Code</a:t>
            </a:r>
          </a:p>
        </p:txBody>
      </p:sp>
      <p:pic>
        <p:nvPicPr>
          <p:cNvPr id="11" name="Picture 10">
            <a:extLst>
              <a:ext uri="{FF2B5EF4-FFF2-40B4-BE49-F238E27FC236}">
                <a16:creationId xmlns:a16="http://schemas.microsoft.com/office/drawing/2014/main" id="{CA68E66B-9F1D-61D9-107D-9A1A96F85D93}"/>
              </a:ext>
            </a:extLst>
          </p:cNvPr>
          <p:cNvPicPr>
            <a:picLocks noChangeAspect="1"/>
          </p:cNvPicPr>
          <p:nvPr/>
        </p:nvPicPr>
        <p:blipFill>
          <a:blip r:embed="rId3"/>
          <a:srcRect l="5043" t="17033" r="4828" b="16591"/>
          <a:stretch/>
        </p:blipFill>
        <p:spPr>
          <a:xfrm>
            <a:off x="7140" y="1720861"/>
            <a:ext cx="12192000" cy="2364828"/>
          </a:xfrm>
          <a:prstGeom prst="rect">
            <a:avLst/>
          </a:prstGeom>
        </p:spPr>
      </p:pic>
      <p:pic>
        <p:nvPicPr>
          <p:cNvPr id="13" name="Picture 12">
            <a:extLst>
              <a:ext uri="{FF2B5EF4-FFF2-40B4-BE49-F238E27FC236}">
                <a16:creationId xmlns:a16="http://schemas.microsoft.com/office/drawing/2014/main" id="{8F448C95-BB42-9E17-01AE-3C621A3F4A0E}"/>
              </a:ext>
            </a:extLst>
          </p:cNvPr>
          <p:cNvPicPr>
            <a:picLocks noChangeAspect="1"/>
          </p:cNvPicPr>
          <p:nvPr/>
        </p:nvPicPr>
        <p:blipFill>
          <a:blip r:embed="rId4"/>
          <a:srcRect l="3697" t="21986" r="3593" b="21985"/>
          <a:stretch/>
        </p:blipFill>
        <p:spPr>
          <a:xfrm>
            <a:off x="0" y="4307739"/>
            <a:ext cx="12199141" cy="1233621"/>
          </a:xfrm>
          <a:prstGeom prst="rect">
            <a:avLst/>
          </a:prstGeom>
        </p:spPr>
      </p:pic>
    </p:spTree>
    <p:extLst>
      <p:ext uri="{BB962C8B-B14F-4D97-AF65-F5344CB8AC3E}">
        <p14:creationId xmlns:p14="http://schemas.microsoft.com/office/powerpoint/2010/main" val="249063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9283E-2289-C1C5-BBCA-C3719A3B3D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A2EDD6-B5C8-D67B-C7F5-4F95BF71B5D1}"/>
              </a:ext>
            </a:extLst>
          </p:cNvPr>
          <p:cNvSpPr>
            <a:spLocks noGrp="1"/>
          </p:cNvSpPr>
          <p:nvPr>
            <p:ph type="title"/>
          </p:nvPr>
        </p:nvSpPr>
        <p:spPr/>
        <p:txBody>
          <a:bodyPr/>
          <a:lstStyle/>
          <a:p>
            <a:r>
              <a:rPr lang="en-AU" dirty="0"/>
              <a:t>Invalid forwarding &amp; redirects</a:t>
            </a:r>
          </a:p>
        </p:txBody>
      </p:sp>
      <p:sp>
        <p:nvSpPr>
          <p:cNvPr id="4" name="Slide Number Placeholder 3">
            <a:extLst>
              <a:ext uri="{FF2B5EF4-FFF2-40B4-BE49-F238E27FC236}">
                <a16:creationId xmlns:a16="http://schemas.microsoft.com/office/drawing/2014/main" id="{3F87EA5B-1B2F-D59F-2E82-2319F3B54A40}"/>
              </a:ext>
            </a:extLst>
          </p:cNvPr>
          <p:cNvSpPr>
            <a:spLocks noGrp="1"/>
          </p:cNvSpPr>
          <p:nvPr>
            <p:ph type="sldNum" sz="quarter" idx="16"/>
          </p:nvPr>
        </p:nvSpPr>
        <p:spPr/>
        <p:txBody>
          <a:bodyPr/>
          <a:lstStyle/>
          <a:p>
            <a:fld id="{10A01DC5-1685-4615-8240-15192985C6A2}" type="slidenum">
              <a:rPr lang="en-AU" smtClean="0"/>
              <a:pPr/>
              <a:t>53</a:t>
            </a:fld>
            <a:endParaRPr lang="en-AU"/>
          </a:p>
        </p:txBody>
      </p:sp>
      <p:sp>
        <p:nvSpPr>
          <p:cNvPr id="5" name="Text Placeholder 4">
            <a:extLst>
              <a:ext uri="{FF2B5EF4-FFF2-40B4-BE49-F238E27FC236}">
                <a16:creationId xmlns:a16="http://schemas.microsoft.com/office/drawing/2014/main" id="{9ECC22D9-B048-8CBE-4984-65057251BBAC}"/>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Code review</a:t>
            </a:r>
          </a:p>
          <a:p>
            <a:pPr marL="457200" indent="-457200">
              <a:lnSpc>
                <a:spcPct val="100000"/>
              </a:lnSpc>
              <a:spcAft>
                <a:spcPts val="600"/>
              </a:spcAft>
              <a:buFont typeface="+mj-lt"/>
              <a:buAutoNum type="arabicPeriod"/>
            </a:pPr>
            <a:r>
              <a:rPr lang="en-AU" dirty="0"/>
              <a:t>Explicitly declare the protocol, subdomain and domain as a minimum in the backend code and do not allow URLS to be manipulated by input.</a:t>
            </a:r>
          </a:p>
          <a:p>
            <a:pPr marL="457200" indent="-457200">
              <a:lnSpc>
                <a:spcPct val="100000"/>
              </a:lnSpc>
              <a:spcAft>
                <a:spcPts val="600"/>
              </a:spcAft>
              <a:buFont typeface="+mj-lt"/>
              <a:buAutoNum type="arabicPeriod"/>
            </a:pPr>
            <a:r>
              <a:rPr lang="en-AU" dirty="0"/>
              <a:t>Validate inputs, if a form requires URL's use regular expressions to explicitly define the URL specifications (HTTPS, subdomains, domains, paths and endpoints were possible) and exclusions ( &gt;, &lt;, ?, etc). This is particularly important if the input will be rendered on the front end or processed in the backend.</a:t>
            </a:r>
          </a:p>
          <a:p>
            <a:pPr marL="457200" indent="-457200">
              <a:lnSpc>
                <a:spcPct val="100000"/>
              </a:lnSpc>
              <a:spcAft>
                <a:spcPts val="600"/>
              </a:spcAft>
              <a:buFont typeface="+mj-lt"/>
              <a:buAutoNum type="arabicPeriod"/>
            </a:pPr>
            <a:r>
              <a:rPr lang="en-AU" dirty="0"/>
              <a:t>Update backend languages (early versions of asp.net are vulnerable)</a:t>
            </a:r>
          </a:p>
          <a:p>
            <a:pPr marL="457200" indent="-457200">
              <a:lnSpc>
                <a:spcPct val="100000"/>
              </a:lnSpc>
              <a:spcAft>
                <a:spcPts val="600"/>
              </a:spcAft>
              <a:buFont typeface="+mj-lt"/>
              <a:buAutoNum type="arabicPeriod"/>
            </a:pPr>
            <a:endParaRPr lang="en-AU" dirty="0"/>
          </a:p>
        </p:txBody>
      </p:sp>
      <p:sp>
        <p:nvSpPr>
          <p:cNvPr id="6" name="Text Placeholder 5">
            <a:extLst>
              <a:ext uri="{FF2B5EF4-FFF2-40B4-BE49-F238E27FC236}">
                <a16:creationId xmlns:a16="http://schemas.microsoft.com/office/drawing/2014/main" id="{ED878ED8-55D6-4833-B585-5B0FC020D14B}"/>
              </a:ext>
            </a:extLst>
          </p:cNvPr>
          <p:cNvSpPr>
            <a:spLocks noGrp="1"/>
          </p:cNvSpPr>
          <p:nvPr>
            <p:ph type="body" sz="quarter" idx="18"/>
          </p:nvPr>
        </p:nvSpPr>
        <p:spPr/>
        <p:txBody>
          <a:bodyPr/>
          <a:lstStyle/>
          <a:p>
            <a:r>
              <a:rPr lang="en-AU" dirty="0"/>
              <a:t>Countermeasures</a:t>
            </a:r>
          </a:p>
        </p:txBody>
      </p:sp>
      <p:pic>
        <p:nvPicPr>
          <p:cNvPr id="2" name="Picture Placeholder 7" descr="A black and white illustration of people and laptops&#10;&#10;Description automatically generated">
            <a:extLst>
              <a:ext uri="{FF2B5EF4-FFF2-40B4-BE49-F238E27FC236}">
                <a16:creationId xmlns:a16="http://schemas.microsoft.com/office/drawing/2014/main" id="{D1BABE3F-79FC-A62E-5D30-12814DDA2F0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02" r="-2002"/>
          <a:stretch/>
        </p:blipFill>
        <p:spPr>
          <a:xfrm>
            <a:off x="0" y="0"/>
            <a:ext cx="5040313" cy="6858000"/>
          </a:xfrm>
        </p:spPr>
      </p:pic>
    </p:spTree>
    <p:extLst>
      <p:ext uri="{BB962C8B-B14F-4D97-AF65-F5344CB8AC3E}">
        <p14:creationId xmlns:p14="http://schemas.microsoft.com/office/powerpoint/2010/main" val="253192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09F1A-E7AC-573E-CB06-9BC3701388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620E65-A62B-B5D6-8166-8A2B87190DD5}"/>
              </a:ext>
            </a:extLst>
          </p:cNvPr>
          <p:cNvSpPr>
            <a:spLocks noGrp="1"/>
          </p:cNvSpPr>
          <p:nvPr>
            <p:ph type="title"/>
          </p:nvPr>
        </p:nvSpPr>
        <p:spPr/>
        <p:txBody>
          <a:bodyPr/>
          <a:lstStyle/>
          <a:p>
            <a:r>
              <a:rPr lang="en-AU" dirty="0"/>
              <a:t>Side Channel Attack</a:t>
            </a:r>
          </a:p>
        </p:txBody>
      </p:sp>
      <p:sp>
        <p:nvSpPr>
          <p:cNvPr id="4" name="Slide Number Placeholder 3">
            <a:extLst>
              <a:ext uri="{FF2B5EF4-FFF2-40B4-BE49-F238E27FC236}">
                <a16:creationId xmlns:a16="http://schemas.microsoft.com/office/drawing/2014/main" id="{868C0360-7513-EF7D-5A84-DCEE69F5E9C6}"/>
              </a:ext>
            </a:extLst>
          </p:cNvPr>
          <p:cNvSpPr>
            <a:spLocks noGrp="1"/>
          </p:cNvSpPr>
          <p:nvPr>
            <p:ph type="sldNum" sz="quarter" idx="16"/>
          </p:nvPr>
        </p:nvSpPr>
        <p:spPr/>
        <p:txBody>
          <a:bodyPr/>
          <a:lstStyle/>
          <a:p>
            <a:fld id="{10A01DC5-1685-4615-8240-15192985C6A2}" type="slidenum">
              <a:rPr lang="en-AU" smtClean="0"/>
              <a:pPr/>
              <a:t>54</a:t>
            </a:fld>
            <a:endParaRPr lang="en-AU"/>
          </a:p>
        </p:txBody>
      </p:sp>
      <p:sp>
        <p:nvSpPr>
          <p:cNvPr id="5" name="Text Placeholder 4">
            <a:extLst>
              <a:ext uri="{FF2B5EF4-FFF2-40B4-BE49-F238E27FC236}">
                <a16:creationId xmlns:a16="http://schemas.microsoft.com/office/drawing/2014/main" id="{C01990CC-E539-D7E7-14F6-ED2CC2FE62ED}"/>
              </a:ext>
            </a:extLst>
          </p:cNvPr>
          <p:cNvSpPr>
            <a:spLocks noGrp="1"/>
          </p:cNvSpPr>
          <p:nvPr>
            <p:ph type="body" sz="quarter" idx="17"/>
          </p:nvPr>
        </p:nvSpPr>
        <p:spPr/>
        <p:txBody>
          <a:bodyPr/>
          <a:lstStyle/>
          <a:p>
            <a:pPr>
              <a:lnSpc>
                <a:spcPct val="100000"/>
              </a:lnSpc>
              <a:spcAft>
                <a:spcPts val="600"/>
              </a:spcAft>
            </a:pPr>
            <a:r>
              <a:rPr lang="en-US" dirty="0"/>
              <a:t>A side-channel attack is any attack based on extra information that can be gathered because of the fundamental way a computer protocol or algorithm is implemented.</a:t>
            </a:r>
          </a:p>
          <a:p>
            <a:pPr>
              <a:lnSpc>
                <a:spcPct val="100000"/>
              </a:lnSpc>
              <a:spcAft>
                <a:spcPts val="600"/>
              </a:spcAft>
            </a:pPr>
            <a:r>
              <a:rPr lang="en-US" dirty="0"/>
              <a:t>Leaking data includes:</a:t>
            </a:r>
          </a:p>
          <a:p>
            <a:pPr marL="457200" indent="-457200">
              <a:lnSpc>
                <a:spcPct val="100000"/>
              </a:lnSpc>
              <a:spcAft>
                <a:spcPts val="600"/>
              </a:spcAft>
              <a:buFont typeface="+mj-lt"/>
              <a:buAutoNum type="arabicPeriod"/>
            </a:pPr>
            <a:r>
              <a:rPr lang="en-US" dirty="0"/>
              <a:t>Time</a:t>
            </a:r>
          </a:p>
          <a:p>
            <a:pPr marL="457200" indent="-457200">
              <a:lnSpc>
                <a:spcPct val="100000"/>
              </a:lnSpc>
              <a:spcAft>
                <a:spcPts val="600"/>
              </a:spcAft>
              <a:buFont typeface="+mj-lt"/>
              <a:buAutoNum type="arabicPeriod"/>
            </a:pPr>
            <a:r>
              <a:rPr lang="en-US" dirty="0"/>
              <a:t>Cache</a:t>
            </a:r>
          </a:p>
          <a:p>
            <a:pPr marL="457200" indent="-457200">
              <a:lnSpc>
                <a:spcPct val="100000"/>
              </a:lnSpc>
              <a:spcAft>
                <a:spcPts val="600"/>
              </a:spcAft>
              <a:buFont typeface="+mj-lt"/>
              <a:buAutoNum type="arabicPeriod"/>
            </a:pPr>
            <a:r>
              <a:rPr lang="en-US" dirty="0"/>
              <a:t>Power/electromagnetic/thermal energy, </a:t>
            </a:r>
            <a:r>
              <a:rPr lang="en-US" dirty="0" err="1"/>
              <a:t>etc</a:t>
            </a:r>
            <a:endParaRPr lang="en-US" dirty="0"/>
          </a:p>
          <a:p>
            <a:pPr marL="457200" indent="-457200">
              <a:lnSpc>
                <a:spcPct val="100000"/>
              </a:lnSpc>
              <a:spcAft>
                <a:spcPts val="600"/>
              </a:spcAft>
              <a:buFont typeface="+mj-lt"/>
              <a:buAutoNum type="arabicPeriod"/>
            </a:pPr>
            <a:r>
              <a:rPr lang="en-US" dirty="0"/>
              <a:t>Frequency outputs</a:t>
            </a:r>
          </a:p>
          <a:p>
            <a:pPr marL="457200" indent="-457200">
              <a:lnSpc>
                <a:spcPct val="100000"/>
              </a:lnSpc>
              <a:spcAft>
                <a:spcPts val="600"/>
              </a:spcAft>
              <a:buFont typeface="+mj-lt"/>
              <a:buAutoNum type="arabicPeriod"/>
            </a:pPr>
            <a:r>
              <a:rPr lang="en-US" dirty="0"/>
              <a:t>Exception response</a:t>
            </a:r>
          </a:p>
          <a:p>
            <a:pPr marL="457200" indent="-457200">
              <a:lnSpc>
                <a:spcPct val="100000"/>
              </a:lnSpc>
              <a:spcAft>
                <a:spcPts val="600"/>
              </a:spcAft>
              <a:buFont typeface="+mj-lt"/>
              <a:buAutoNum type="arabicPeriod"/>
            </a:pPr>
            <a:r>
              <a:rPr lang="en-US" dirty="0"/>
              <a:t>Error response</a:t>
            </a:r>
          </a:p>
          <a:p>
            <a:pPr marL="457200" indent="-457200">
              <a:lnSpc>
                <a:spcPct val="100000"/>
              </a:lnSpc>
              <a:spcAft>
                <a:spcPts val="600"/>
              </a:spcAft>
              <a:buFont typeface="+mj-lt"/>
              <a:buAutoNum type="arabicPeriod"/>
            </a:pPr>
            <a:endParaRPr lang="en-AU" dirty="0"/>
          </a:p>
        </p:txBody>
      </p:sp>
      <p:sp>
        <p:nvSpPr>
          <p:cNvPr id="6" name="Text Placeholder 5">
            <a:extLst>
              <a:ext uri="{FF2B5EF4-FFF2-40B4-BE49-F238E27FC236}">
                <a16:creationId xmlns:a16="http://schemas.microsoft.com/office/drawing/2014/main" id="{20C2F0EE-5120-A106-AC39-5241F80D8B51}"/>
              </a:ext>
            </a:extLst>
          </p:cNvPr>
          <p:cNvSpPr>
            <a:spLocks noGrp="1"/>
          </p:cNvSpPr>
          <p:nvPr>
            <p:ph type="body" sz="quarter" idx="18"/>
          </p:nvPr>
        </p:nvSpPr>
        <p:spPr/>
        <p:txBody>
          <a:bodyPr/>
          <a:lstStyle/>
          <a:p>
            <a:r>
              <a:rPr lang="en-AU" dirty="0"/>
              <a:t>Architecture</a:t>
            </a:r>
          </a:p>
        </p:txBody>
      </p:sp>
      <p:pic>
        <p:nvPicPr>
          <p:cNvPr id="19" name="Picture Placeholder 18" descr="A person in a hoodie with a computer under a cloud of rain&#10;&#10;Description automatically generated">
            <a:extLst>
              <a:ext uri="{FF2B5EF4-FFF2-40B4-BE49-F238E27FC236}">
                <a16:creationId xmlns:a16="http://schemas.microsoft.com/office/drawing/2014/main" id="{6C126D65-CB32-040A-C15C-B685AAB79DD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0209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BB32898-8E4F-A1E1-309B-64633625C6C5}"/>
              </a:ext>
            </a:extLst>
          </p:cNvPr>
          <p:cNvSpPr>
            <a:spLocks noGrp="1"/>
          </p:cNvSpPr>
          <p:nvPr>
            <p:ph type="pic" sz="quarter" idx="13"/>
          </p:nvPr>
        </p:nvSpPr>
        <p:spPr/>
        <p:txBody>
          <a:bodyPr/>
          <a:lstStyle/>
          <a:p>
            <a:pPr>
              <a:lnSpc>
                <a:spcPct val="100000"/>
              </a:lnSpc>
              <a:spcAft>
                <a:spcPts val="600"/>
              </a:spcAft>
            </a:pPr>
            <a:r>
              <a:rPr lang="en-US" dirty="0"/>
              <a:t>A side-channel attack breaks cryptography by exploiting information inadvertently leaked by a system when performing cryptography.</a:t>
            </a:r>
          </a:p>
          <a:p>
            <a:pPr>
              <a:lnSpc>
                <a:spcPct val="100000"/>
              </a:lnSpc>
              <a:spcAft>
                <a:spcPts val="600"/>
              </a:spcAft>
            </a:pPr>
            <a:r>
              <a:rPr lang="en-US" dirty="0"/>
              <a:t>Students should not be expected to identify specific code samples but rather identify when code can provide different conditions when the response outcome is the same.</a:t>
            </a:r>
            <a:endParaRPr lang="en-AU"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2"/>
          </p:nvPr>
        </p:nvSpPr>
        <p:spPr/>
        <p:txBody>
          <a:bodyPr/>
          <a:lstStyle/>
          <a:p>
            <a:fld id="{10A01DC5-1685-4615-8240-15192985C6A2}" type="slidenum">
              <a:rPr lang="en-AU" smtClean="0"/>
              <a:pPr/>
              <a:t>55</a:t>
            </a:fld>
            <a:endParaRPr lang="en-AU"/>
          </a:p>
        </p:txBody>
      </p:sp>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dirty="0"/>
              <a:t>Side Channel Attack</a:t>
            </a:r>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t>Code</a:t>
            </a:r>
          </a:p>
        </p:txBody>
      </p:sp>
      <p:pic>
        <p:nvPicPr>
          <p:cNvPr id="10" name="Picture 9">
            <a:extLst>
              <a:ext uri="{FF2B5EF4-FFF2-40B4-BE49-F238E27FC236}">
                <a16:creationId xmlns:a16="http://schemas.microsoft.com/office/drawing/2014/main" id="{35E30F0D-0043-6A4B-21C4-9B74B5E07488}"/>
              </a:ext>
            </a:extLst>
          </p:cNvPr>
          <p:cNvPicPr>
            <a:picLocks noChangeAspect="1"/>
          </p:cNvPicPr>
          <p:nvPr/>
        </p:nvPicPr>
        <p:blipFill>
          <a:blip r:embed="rId3"/>
          <a:srcRect l="3478" t="5206" r="3417" b="4980"/>
          <a:stretch/>
        </p:blipFill>
        <p:spPr>
          <a:xfrm>
            <a:off x="2221736" y="1657934"/>
            <a:ext cx="7748528" cy="5040960"/>
          </a:xfrm>
          <a:prstGeom prst="rect">
            <a:avLst/>
          </a:prstGeom>
        </p:spPr>
      </p:pic>
    </p:spTree>
    <p:extLst>
      <p:ext uri="{BB962C8B-B14F-4D97-AF65-F5344CB8AC3E}">
        <p14:creationId xmlns:p14="http://schemas.microsoft.com/office/powerpoint/2010/main" val="247471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dirty="0"/>
              <a:t>Side Channel Attack</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56</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Understand how the attack can be executed in the specific context of the application and user, then code review with specific scenarios in mind.</a:t>
            </a:r>
          </a:p>
          <a:p>
            <a:pPr marL="457200" indent="-457200">
              <a:lnSpc>
                <a:spcPct val="100000"/>
              </a:lnSpc>
              <a:spcAft>
                <a:spcPts val="600"/>
              </a:spcAft>
              <a:buFont typeface="+mj-lt"/>
              <a:buAutoNum type="arabicPeriod"/>
            </a:pPr>
            <a:r>
              <a:rPr lang="en-US" dirty="0" err="1"/>
              <a:t>Randomise</a:t>
            </a:r>
            <a:r>
              <a:rPr lang="en-US" dirty="0"/>
              <a:t> operations and data access patterns for all cryptography processes</a:t>
            </a:r>
          </a:p>
          <a:p>
            <a:pPr marL="457200" indent="-457200">
              <a:lnSpc>
                <a:spcPct val="100000"/>
              </a:lnSpc>
              <a:spcAft>
                <a:spcPts val="600"/>
              </a:spcAft>
              <a:buFont typeface="+mj-lt"/>
              <a:buAutoNum type="arabicPeriod"/>
            </a:pPr>
            <a:r>
              <a:rPr lang="en-US" dirty="0"/>
              <a:t>Introduce noise through random micro delays</a:t>
            </a:r>
          </a:p>
          <a:p>
            <a:pPr marL="457200" indent="-457200">
              <a:lnSpc>
                <a:spcPct val="100000"/>
              </a:lnSpc>
              <a:spcAft>
                <a:spcPts val="600"/>
              </a:spcAft>
              <a:buFont typeface="+mj-lt"/>
              <a:buAutoNum type="arabicPeriod"/>
            </a:pPr>
            <a:r>
              <a:rPr lang="en-US" dirty="0"/>
              <a:t>Isochronous functions so the software runs for an exactly constant amount of time, independent of secret values.</a:t>
            </a:r>
          </a:p>
          <a:p>
            <a:pPr marL="457200" indent="-457200">
              <a:lnSpc>
                <a:spcPct val="100000"/>
              </a:lnSpc>
              <a:spcAft>
                <a:spcPts val="600"/>
              </a:spcAft>
              <a:buFont typeface="+mj-lt"/>
              <a:buAutoNum type="arabicPeriod"/>
            </a:pPr>
            <a:r>
              <a:rPr lang="en-US" dirty="0"/>
              <a:t>Implement tighter rate limiting on login pages. For example, install and configure Flask Limiter</a:t>
            </a: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Countermeasures</a:t>
            </a:r>
          </a:p>
        </p:txBody>
      </p:sp>
      <p:pic>
        <p:nvPicPr>
          <p:cNvPr id="19" name="Picture Placeholder 18" descr="A person in a hoodie with a computer under a cloud of rain&#10;&#10;Description automatically generated">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8439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4F8B5-25F1-8FC5-F0B7-48F8AD3CC6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69C16E-809D-D93B-54FC-6C85EDBFEF3E}"/>
              </a:ext>
            </a:extLst>
          </p:cNvPr>
          <p:cNvSpPr>
            <a:spLocks noGrp="1"/>
          </p:cNvSpPr>
          <p:nvPr>
            <p:ph type="title"/>
          </p:nvPr>
        </p:nvSpPr>
        <p:spPr/>
        <p:txBody>
          <a:bodyPr/>
          <a:lstStyle/>
          <a:p>
            <a:r>
              <a:rPr lang="en-AU" sz="2400" dirty="0"/>
              <a:t>Broken Session Management</a:t>
            </a:r>
            <a:endParaRPr lang="en-AU" dirty="0"/>
          </a:p>
        </p:txBody>
      </p:sp>
      <p:sp>
        <p:nvSpPr>
          <p:cNvPr id="4" name="Slide Number Placeholder 3">
            <a:extLst>
              <a:ext uri="{FF2B5EF4-FFF2-40B4-BE49-F238E27FC236}">
                <a16:creationId xmlns:a16="http://schemas.microsoft.com/office/drawing/2014/main" id="{5B3694FA-FDE3-6C8B-F3DA-9B984AD6199C}"/>
              </a:ext>
            </a:extLst>
          </p:cNvPr>
          <p:cNvSpPr>
            <a:spLocks noGrp="1"/>
          </p:cNvSpPr>
          <p:nvPr>
            <p:ph type="sldNum" sz="quarter" idx="16"/>
          </p:nvPr>
        </p:nvSpPr>
        <p:spPr/>
        <p:txBody>
          <a:bodyPr/>
          <a:lstStyle/>
          <a:p>
            <a:fld id="{10A01DC5-1685-4615-8240-15192985C6A2}" type="slidenum">
              <a:rPr lang="en-AU" smtClean="0"/>
              <a:pPr/>
              <a:t>57</a:t>
            </a:fld>
            <a:endParaRPr lang="en-AU"/>
          </a:p>
        </p:txBody>
      </p:sp>
      <p:sp>
        <p:nvSpPr>
          <p:cNvPr id="5" name="Text Placeholder 4">
            <a:extLst>
              <a:ext uri="{FF2B5EF4-FFF2-40B4-BE49-F238E27FC236}">
                <a16:creationId xmlns:a16="http://schemas.microsoft.com/office/drawing/2014/main" id="{45BBF71C-D571-F821-D1C3-9FF32017135F}"/>
              </a:ext>
            </a:extLst>
          </p:cNvPr>
          <p:cNvSpPr>
            <a:spLocks noGrp="1"/>
          </p:cNvSpPr>
          <p:nvPr>
            <p:ph type="body" sz="quarter" idx="17"/>
          </p:nvPr>
        </p:nvSpPr>
        <p:spPr/>
        <p:txBody>
          <a:bodyPr/>
          <a:lstStyle/>
          <a:p>
            <a:pPr>
              <a:lnSpc>
                <a:spcPct val="100000"/>
              </a:lnSpc>
              <a:spcAft>
                <a:spcPts val="600"/>
              </a:spcAft>
            </a:pPr>
            <a:r>
              <a:rPr lang="en-AU" dirty="0"/>
              <a:t>The session management algorithm is ‘broken’, allowing easy authenticated access to a system. It is a very broad vulnerability with multiple attack vectors.</a:t>
            </a:r>
          </a:p>
          <a:p>
            <a:pPr marL="817200" lvl="4" indent="-457200">
              <a:lnSpc>
                <a:spcPct val="100000"/>
              </a:lnSpc>
            </a:pPr>
            <a:r>
              <a:rPr lang="en-AU" dirty="0"/>
              <a:t>Session persistence between users</a:t>
            </a:r>
          </a:p>
          <a:p>
            <a:pPr marL="817200" lvl="4" indent="-457200">
              <a:lnSpc>
                <a:spcPct val="100000"/>
              </a:lnSpc>
            </a:pPr>
            <a:r>
              <a:rPr lang="en-AU" dirty="0"/>
              <a:t>Cookies can be copied and reused</a:t>
            </a:r>
          </a:p>
          <a:p>
            <a:pPr marL="817200" lvl="4" indent="-457200">
              <a:lnSpc>
                <a:spcPct val="100000"/>
              </a:lnSpc>
            </a:pPr>
            <a:r>
              <a:rPr lang="en-AU" dirty="0"/>
              <a:t>No session management</a:t>
            </a:r>
          </a:p>
          <a:p>
            <a:pPr marL="817200" lvl="4" indent="-457200">
              <a:lnSpc>
                <a:spcPct val="100000"/>
              </a:lnSpc>
            </a:pPr>
            <a:r>
              <a:rPr lang="en-AU" dirty="0"/>
              <a:t>Easily brute forced session key</a:t>
            </a:r>
          </a:p>
          <a:p>
            <a:pPr marL="817200" lvl="4" indent="-457200">
              <a:lnSpc>
                <a:spcPct val="100000"/>
              </a:lnSpc>
            </a:pPr>
            <a:r>
              <a:rPr lang="en-AU" dirty="0"/>
              <a:t>Easily calculated session key</a:t>
            </a:r>
          </a:p>
          <a:p>
            <a:pPr marL="817200" lvl="4" indent="-457200">
              <a:lnSpc>
                <a:spcPct val="100000"/>
              </a:lnSpc>
            </a:pPr>
            <a:r>
              <a:rPr lang="en-AU" dirty="0"/>
              <a:t>No ‘project’ authentication to API</a:t>
            </a:r>
          </a:p>
          <a:p>
            <a:pPr marL="817200" lvl="4" indent="-457200">
              <a:lnSpc>
                <a:spcPct val="100000"/>
              </a:lnSpc>
            </a:pPr>
            <a:r>
              <a:rPr lang="en-AU" dirty="0"/>
              <a:t>etc</a:t>
            </a:r>
          </a:p>
          <a:p>
            <a:endParaRPr lang="en-AU" dirty="0"/>
          </a:p>
        </p:txBody>
      </p:sp>
      <p:sp>
        <p:nvSpPr>
          <p:cNvPr id="6" name="Text Placeholder 5">
            <a:extLst>
              <a:ext uri="{FF2B5EF4-FFF2-40B4-BE49-F238E27FC236}">
                <a16:creationId xmlns:a16="http://schemas.microsoft.com/office/drawing/2014/main" id="{6814E442-D564-3340-901C-CC0EBD20B0B9}"/>
              </a:ext>
            </a:extLst>
          </p:cNvPr>
          <p:cNvSpPr>
            <a:spLocks noGrp="1"/>
          </p:cNvSpPr>
          <p:nvPr>
            <p:ph type="body" sz="quarter" idx="18"/>
          </p:nvPr>
        </p:nvSpPr>
        <p:spPr/>
        <p:txBody>
          <a:bodyPr/>
          <a:lstStyle/>
          <a:p>
            <a:r>
              <a:rPr lang="en-AU" dirty="0"/>
              <a:t>Architecture</a:t>
            </a:r>
          </a:p>
        </p:txBody>
      </p:sp>
      <p:pic>
        <p:nvPicPr>
          <p:cNvPr id="19" name="Picture Placeholder 18">
            <a:extLst>
              <a:ext uri="{FF2B5EF4-FFF2-40B4-BE49-F238E27FC236}">
                <a16:creationId xmlns:a16="http://schemas.microsoft.com/office/drawing/2014/main" id="{39AE6910-F6E3-C4FE-D527-336C30DF7E5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124197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2CFC0-A5A9-4A53-D97E-6AF0E56CA6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A2FC65-6BE1-8557-C113-D40CE14F4ECF}"/>
              </a:ext>
            </a:extLst>
          </p:cNvPr>
          <p:cNvSpPr>
            <a:spLocks noGrp="1"/>
          </p:cNvSpPr>
          <p:nvPr>
            <p:ph type="title"/>
          </p:nvPr>
        </p:nvSpPr>
        <p:spPr/>
        <p:txBody>
          <a:bodyPr/>
          <a:lstStyle/>
          <a:p>
            <a:r>
              <a:rPr lang="en-AU" sz="2400" dirty="0"/>
              <a:t>Broken Session Management</a:t>
            </a:r>
            <a:endParaRPr lang="en-AU" dirty="0"/>
          </a:p>
        </p:txBody>
      </p:sp>
      <p:sp>
        <p:nvSpPr>
          <p:cNvPr id="4" name="Slide Number Placeholder 3">
            <a:extLst>
              <a:ext uri="{FF2B5EF4-FFF2-40B4-BE49-F238E27FC236}">
                <a16:creationId xmlns:a16="http://schemas.microsoft.com/office/drawing/2014/main" id="{D8D19278-C9A3-B91F-EE29-602ECFEDD5CE}"/>
              </a:ext>
            </a:extLst>
          </p:cNvPr>
          <p:cNvSpPr>
            <a:spLocks noGrp="1"/>
          </p:cNvSpPr>
          <p:nvPr>
            <p:ph type="sldNum" sz="quarter" idx="16"/>
          </p:nvPr>
        </p:nvSpPr>
        <p:spPr/>
        <p:txBody>
          <a:bodyPr/>
          <a:lstStyle/>
          <a:p>
            <a:fld id="{10A01DC5-1685-4615-8240-15192985C6A2}" type="slidenum">
              <a:rPr lang="en-AU" smtClean="0"/>
              <a:pPr/>
              <a:t>58</a:t>
            </a:fld>
            <a:endParaRPr lang="en-AU"/>
          </a:p>
        </p:txBody>
      </p:sp>
      <p:sp>
        <p:nvSpPr>
          <p:cNvPr id="5" name="Text Placeholder 4">
            <a:extLst>
              <a:ext uri="{FF2B5EF4-FFF2-40B4-BE49-F238E27FC236}">
                <a16:creationId xmlns:a16="http://schemas.microsoft.com/office/drawing/2014/main" id="{1E1B896F-BAFA-9F63-9B4F-98EF3F63DFEC}"/>
              </a:ext>
            </a:extLst>
          </p:cNvPr>
          <p:cNvSpPr>
            <a:spLocks noGrp="1"/>
          </p:cNvSpPr>
          <p:nvPr>
            <p:ph type="body" sz="quarter" idx="17"/>
          </p:nvPr>
        </p:nvSpPr>
        <p:spPr/>
        <p:txBody>
          <a:bodyPr/>
          <a:lstStyle/>
          <a:p>
            <a:pPr marL="457200" indent="-457200">
              <a:lnSpc>
                <a:spcPct val="100000"/>
              </a:lnSpc>
              <a:spcAft>
                <a:spcPts val="600"/>
              </a:spcAft>
              <a:buAutoNum type="arabicPeriod"/>
            </a:pPr>
            <a:r>
              <a:rPr lang="en-US" dirty="0"/>
              <a:t>Implement a secure, server-side session management system that creates a new, random session ID with high complexity each time someone logs in.</a:t>
            </a:r>
          </a:p>
          <a:p>
            <a:pPr marL="457200" indent="-457200">
              <a:lnSpc>
                <a:spcPct val="100000"/>
              </a:lnSpc>
              <a:spcAft>
                <a:spcPts val="600"/>
              </a:spcAft>
              <a:buAutoNum type="arabicPeriod"/>
            </a:pPr>
            <a:r>
              <a:rPr lang="en-US" dirty="0"/>
              <a:t>Ensure the session ID is not visible in the web page's URL, is kept safe, and is properly discarded following a user's logout, periods of inactivity, or after session timeouts.</a:t>
            </a:r>
          </a:p>
          <a:p>
            <a:pPr marL="457200" indent="-457200">
              <a:lnSpc>
                <a:spcPct val="100000"/>
              </a:lnSpc>
              <a:spcAft>
                <a:spcPts val="600"/>
              </a:spcAft>
              <a:buAutoNum type="arabicPeriod"/>
            </a:pPr>
            <a:r>
              <a:rPr lang="en-US" dirty="0"/>
              <a:t>For example, install and configure Flask Session</a:t>
            </a:r>
          </a:p>
          <a:p>
            <a:pPr marL="457200" indent="-457200">
              <a:lnSpc>
                <a:spcPct val="100000"/>
              </a:lnSpc>
              <a:spcAft>
                <a:spcPts val="600"/>
              </a:spcAft>
              <a:buAutoNum type="arabicPeriod"/>
            </a:pPr>
            <a:r>
              <a:rPr lang="en-US" dirty="0"/>
              <a:t>Conduct regular security audits and testing.</a:t>
            </a:r>
          </a:p>
          <a:p>
            <a:pPr marL="457200" indent="-457200">
              <a:lnSpc>
                <a:spcPct val="100000"/>
              </a:lnSpc>
              <a:spcAft>
                <a:spcPts val="600"/>
              </a:spcAft>
              <a:buAutoNum type="arabicPeriod"/>
            </a:pPr>
            <a:endParaRPr lang="en-AU" dirty="0"/>
          </a:p>
          <a:p>
            <a:pPr marL="457200" indent="-457200">
              <a:buAutoNum type="arabicPeriod"/>
            </a:pPr>
            <a:endParaRPr lang="en-AU" dirty="0"/>
          </a:p>
        </p:txBody>
      </p:sp>
      <p:sp>
        <p:nvSpPr>
          <p:cNvPr id="6" name="Text Placeholder 5">
            <a:extLst>
              <a:ext uri="{FF2B5EF4-FFF2-40B4-BE49-F238E27FC236}">
                <a16:creationId xmlns:a16="http://schemas.microsoft.com/office/drawing/2014/main" id="{E5000608-1E80-623F-B1ED-37050F2920FF}"/>
              </a:ext>
            </a:extLst>
          </p:cNvPr>
          <p:cNvSpPr>
            <a:spLocks noGrp="1"/>
          </p:cNvSpPr>
          <p:nvPr>
            <p:ph type="body" sz="quarter" idx="18"/>
          </p:nvPr>
        </p:nvSpPr>
        <p:spPr/>
        <p:txBody>
          <a:bodyPr/>
          <a:lstStyle/>
          <a:p>
            <a:r>
              <a:rPr lang="en-AU" dirty="0"/>
              <a:t>Countermeasure</a:t>
            </a:r>
          </a:p>
        </p:txBody>
      </p:sp>
      <p:pic>
        <p:nvPicPr>
          <p:cNvPr id="19" name="Picture Placeholder 18">
            <a:extLst>
              <a:ext uri="{FF2B5EF4-FFF2-40B4-BE49-F238E27FC236}">
                <a16:creationId xmlns:a16="http://schemas.microsoft.com/office/drawing/2014/main" id="{ED1ADC85-49DC-23A8-FA55-DE1A03A9685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426473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dirty="0"/>
              <a:t>File Attack</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59</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 A file (usually an Excel Macro *.</a:t>
            </a:r>
            <a:r>
              <a:rPr lang="en-AU" dirty="0" err="1"/>
              <a:t>xlsm</a:t>
            </a:r>
            <a:r>
              <a:rPr lang="en-AU" dirty="0"/>
              <a:t> or a PDF with </a:t>
            </a:r>
            <a:r>
              <a:rPr lang="en-AU" dirty="0" err="1"/>
              <a:t>Javascript</a:t>
            </a:r>
            <a:r>
              <a:rPr lang="en-AU" dirty="0"/>
              <a:t>) is either sent to a user or placed on a honeypot website and downloaded by a </a:t>
            </a:r>
            <a:r>
              <a:rPr lang="en-US" dirty="0"/>
              <a:t>user.</a:t>
            </a:r>
          </a:p>
          <a:p>
            <a:pPr marL="457200" indent="-457200">
              <a:lnSpc>
                <a:spcPct val="100000"/>
              </a:lnSpc>
              <a:spcAft>
                <a:spcPts val="600"/>
              </a:spcAft>
              <a:buFont typeface="+mj-lt"/>
              <a:buAutoNum type="arabicPeriod"/>
            </a:pPr>
            <a:r>
              <a:rPr lang="en-US" dirty="0"/>
              <a:t>The file is open</a:t>
            </a:r>
            <a:r>
              <a:rPr lang="en-AU" dirty="0"/>
              <a:t>, and the malicious script (</a:t>
            </a:r>
            <a:r>
              <a:rPr lang="en-AU" dirty="0" err="1"/>
              <a:t>Javascript</a:t>
            </a:r>
            <a:r>
              <a:rPr lang="en-AU" dirty="0"/>
              <a:t>, Visual Basic, Python, etc.</a:t>
            </a:r>
            <a:r>
              <a:rPr lang="en-US" dirty="0"/>
              <a:t>) is executed on open or when an action is performed in the document.</a:t>
            </a:r>
          </a:p>
          <a:p>
            <a:pPr marL="457200" indent="-457200">
              <a:lnSpc>
                <a:spcPct val="100000"/>
              </a:lnSpc>
              <a:spcAft>
                <a:spcPts val="600"/>
              </a:spcAft>
              <a:buFont typeface="+mj-lt"/>
              <a:buAutoNum type="arabicPeriod"/>
            </a:pPr>
            <a:r>
              <a:rPr lang="en-US" dirty="0"/>
              <a:t>The malicious code could:</a:t>
            </a:r>
          </a:p>
          <a:p>
            <a:pPr marL="817200" lvl="4" indent="-457200">
              <a:lnSpc>
                <a:spcPct val="100000"/>
              </a:lnSpc>
            </a:pPr>
            <a:r>
              <a:rPr lang="en-AU" dirty="0"/>
              <a:t>Install a more malicious program (key logger, screen sharing, etc)</a:t>
            </a:r>
          </a:p>
          <a:p>
            <a:pPr marL="817200" lvl="4" indent="-457200">
              <a:lnSpc>
                <a:spcPct val="100000"/>
              </a:lnSpc>
            </a:pPr>
            <a:r>
              <a:rPr lang="en-AU" dirty="0"/>
              <a:t>Change DNS settings</a:t>
            </a:r>
          </a:p>
          <a:p>
            <a:pPr marL="817200" lvl="4" indent="-457200">
              <a:lnSpc>
                <a:spcPct val="100000"/>
              </a:lnSpc>
            </a:pPr>
            <a:r>
              <a:rPr lang="en-AU" dirty="0"/>
              <a:t>POST data from active website UI to another website</a:t>
            </a:r>
          </a:p>
          <a:p>
            <a:pPr marL="817200" lvl="4" indent="-457200">
              <a:lnSpc>
                <a:spcPct val="100000"/>
              </a:lnSpc>
            </a:pPr>
            <a:r>
              <a:rPr lang="en-AU" dirty="0"/>
              <a:t>Steel cookies or session data</a:t>
            </a:r>
          </a:p>
          <a:p>
            <a:pPr marL="817200" lvl="4" indent="-457200">
              <a:lnSpc>
                <a:spcPct val="100000"/>
              </a:lnSpc>
            </a:pPr>
            <a:r>
              <a:rPr lang="en-AU" dirty="0"/>
              <a:t>Perform state-changing processes on install systems</a:t>
            </a:r>
          </a:p>
          <a:p>
            <a:pPr marL="817200" lvl="4" indent="-457200">
              <a:lnSpc>
                <a:spcPct val="100000"/>
              </a:lnSpc>
            </a:pP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Architecture</a:t>
            </a:r>
          </a:p>
        </p:txBody>
      </p:sp>
      <p:pic>
        <p:nvPicPr>
          <p:cNvPr id="19" name="Picture Placeholder 18">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39676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r>
              <a:rPr lang="en-AU" sz="4800" b="0" i="0" u="none" strike="noStrike" dirty="0">
                <a:effectLst/>
                <a:latin typeface="Arial" panose="020B0604020202020204" pitchFamily="34" charset="0"/>
              </a:rPr>
              <a:t>Introduction &amp; housekeeping</a:t>
            </a: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6</a:t>
            </a:fld>
            <a:endParaRPr lang="en-AU"/>
          </a:p>
        </p:txBody>
      </p:sp>
    </p:spTree>
    <p:extLst>
      <p:ext uri="{BB962C8B-B14F-4D97-AF65-F5344CB8AC3E}">
        <p14:creationId xmlns:p14="http://schemas.microsoft.com/office/powerpoint/2010/main" val="20281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dirty="0"/>
              <a:t>File Attack</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60</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Countermeasure common vulnerabilities</a:t>
            </a:r>
          </a:p>
          <a:p>
            <a:pPr marL="817200" lvl="4" indent="-457200">
              <a:lnSpc>
                <a:spcPct val="100000"/>
              </a:lnSpc>
            </a:pPr>
            <a:r>
              <a:rPr lang="en-US" dirty="0"/>
              <a:t>Cross Frame Scripting - XFS</a:t>
            </a:r>
          </a:p>
          <a:p>
            <a:pPr marL="817200" lvl="4" indent="-457200">
              <a:lnSpc>
                <a:spcPct val="100000"/>
              </a:lnSpc>
            </a:pPr>
            <a:r>
              <a:rPr lang="en-US" dirty="0"/>
              <a:t>Cross Site Request Forgery - CSRF</a:t>
            </a:r>
          </a:p>
          <a:p>
            <a:pPr marL="817200" lvl="4" indent="-457200">
              <a:lnSpc>
                <a:spcPct val="100000"/>
              </a:lnSpc>
            </a:pPr>
            <a:r>
              <a:rPr lang="en-US" dirty="0"/>
              <a:t>Cross Site Scripting - XSS</a:t>
            </a:r>
          </a:p>
          <a:p>
            <a:pPr marL="817200" lvl="4" indent="-457200">
              <a:lnSpc>
                <a:spcPct val="100000"/>
              </a:lnSpc>
            </a:pPr>
            <a:r>
              <a:rPr lang="en-US" dirty="0"/>
              <a:t>Broken Authentication and Session Management.</a:t>
            </a:r>
          </a:p>
          <a:p>
            <a:pPr marL="457200" indent="-457200">
              <a:lnSpc>
                <a:spcPct val="100000"/>
              </a:lnSpc>
              <a:spcAft>
                <a:spcPts val="600"/>
              </a:spcAft>
              <a:buFont typeface="+mj-lt"/>
              <a:buAutoNum type="arabicPeriod"/>
            </a:pPr>
            <a:r>
              <a:rPr lang="en-US" dirty="0"/>
              <a:t>Implement Two Factor Authentication - 2FA.</a:t>
            </a:r>
          </a:p>
          <a:p>
            <a:pPr marL="457200" indent="-457200">
              <a:lnSpc>
                <a:spcPct val="100000"/>
              </a:lnSpc>
              <a:spcAft>
                <a:spcPts val="600"/>
              </a:spcAft>
              <a:buFont typeface="+mj-lt"/>
              <a:buAutoNum type="arabicPeriod"/>
            </a:pPr>
            <a:r>
              <a:rPr lang="en-US" dirty="0"/>
              <a:t>End user education</a:t>
            </a:r>
          </a:p>
          <a:p>
            <a:pPr marL="457200" indent="-457200">
              <a:lnSpc>
                <a:spcPct val="100000"/>
              </a:lnSpc>
              <a:spcAft>
                <a:spcPts val="600"/>
              </a:spcAft>
              <a:buFont typeface="+mj-lt"/>
              <a:buAutoNum type="arabicPeriod"/>
            </a:pPr>
            <a:r>
              <a:rPr lang="en-US" dirty="0"/>
              <a:t>White-list firewalls</a:t>
            </a:r>
          </a:p>
          <a:p>
            <a:pPr marL="457200" indent="-457200">
              <a:lnSpc>
                <a:spcPct val="100000"/>
              </a:lnSpc>
              <a:spcAft>
                <a:spcPts val="600"/>
              </a:spcAft>
              <a:buFont typeface="+mj-lt"/>
              <a:buAutoNum type="arabicPeriod"/>
            </a:pPr>
            <a:r>
              <a:rPr lang="en-US" dirty="0"/>
              <a:t>Application control policies</a:t>
            </a: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Countermeasures</a:t>
            </a:r>
          </a:p>
        </p:txBody>
      </p:sp>
      <p:pic>
        <p:nvPicPr>
          <p:cNvPr id="19" name="Picture Placeholder 18">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3727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Practical software security activities</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61</a:t>
            </a:fld>
            <a:endParaRPr lang="en-AU"/>
          </a:p>
        </p:txBody>
      </p:sp>
    </p:spTree>
    <p:extLst>
      <p:ext uri="{BB962C8B-B14F-4D97-AF65-F5344CB8AC3E}">
        <p14:creationId xmlns:p14="http://schemas.microsoft.com/office/powerpoint/2010/main" val="8492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F0960-6DBF-F352-54A2-5A7AA2350636}"/>
            </a:ext>
          </a:extLst>
        </p:cNvPr>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BF5FC4-B4BF-65CF-41B4-8D1FC6D8A388}"/>
              </a:ext>
            </a:extLst>
          </p:cNvPr>
          <p:cNvSpPr>
            <a:spLocks noGrp="1"/>
          </p:cNvSpPr>
          <p:nvPr>
            <p:ph type="pic" sz="quarter" idx="13"/>
          </p:nvPr>
        </p:nvSpPr>
        <p:spPr>
          <a:xfrm>
            <a:off x="354000" y="1909282"/>
            <a:ext cx="11483999" cy="4210718"/>
          </a:xfrm>
        </p:spPr>
        <p:txBody>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buFont typeface="Arial" panose="020B0604020202020204" pitchFamily="34" charset="0"/>
              <a:buChar char="•"/>
            </a:pPr>
            <a:r>
              <a:rPr lang="en-AU" dirty="0">
                <a:latin typeface="Arial"/>
                <a:cs typeface="Arial"/>
              </a:rPr>
              <a:t>implement code that considers security factors </a:t>
            </a:r>
            <a:endParaRPr lang="en-AU"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AU" dirty="0">
                <a:latin typeface="Arial"/>
                <a:cs typeface="Arial"/>
              </a:rPr>
              <a:t>implement secure code that minimises vulnerabilities in user action controls including broken authentication </a:t>
            </a:r>
            <a:endParaRPr lang="en-AU" sz="2000" dirty="0">
              <a:latin typeface="Arial" panose="020B0604020202020204" pitchFamily="34" charset="0"/>
              <a:cs typeface="Arial" panose="020B0604020202020204" pitchFamily="34" charset="0"/>
            </a:endParaRP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a:buFont typeface="Arial"/>
              <a:buChar char="•"/>
            </a:pPr>
            <a:r>
              <a:rPr lang="en-AU" dirty="0">
                <a:latin typeface="Arial"/>
                <a:cs typeface="Arial"/>
              </a:rPr>
              <a:t> Mitigate against broken authentication and session management</a:t>
            </a:r>
            <a:endParaRPr lang="en-US" dirty="0">
              <a:latin typeface="Arial"/>
              <a:cs typeface="Arial"/>
            </a:endParaRPr>
          </a:p>
          <a:p>
            <a:pPr>
              <a:buFont typeface="Arial"/>
              <a:buChar char="•"/>
            </a:pPr>
            <a:r>
              <a:rPr lang="en-AU" dirty="0">
                <a:latin typeface="Arial"/>
                <a:cs typeface="Arial"/>
              </a:rPr>
              <a:t> Implement</a:t>
            </a:r>
            <a:r>
              <a:rPr lang="en-AU" dirty="0">
                <a:latin typeface="Arial"/>
                <a:ea typeface="+mn-lt"/>
                <a:cs typeface="Arial"/>
              </a:rPr>
              <a:t> code for defensive data input handling practices</a:t>
            </a:r>
            <a:endParaRPr lang="en-US" sz="2000" dirty="0">
              <a:latin typeface="Arial"/>
              <a:ea typeface="+mn-lt"/>
              <a:cs typeface="Arial"/>
            </a:endParaRPr>
          </a:p>
          <a:p>
            <a:pPr>
              <a:lnSpc>
                <a:spcPct val="150000"/>
              </a:lnSpc>
            </a:pPr>
            <a:endParaRPr lang="en-AU" dirty="0">
              <a:latin typeface="Arial"/>
              <a:cs typeface="Arial"/>
            </a:endParaRPr>
          </a:p>
          <a:p>
            <a:endParaRPr lang="en-AU" dirty="0"/>
          </a:p>
        </p:txBody>
      </p:sp>
      <p:sp>
        <p:nvSpPr>
          <p:cNvPr id="2" name="Slide Number Placeholder 1">
            <a:extLst>
              <a:ext uri="{FF2B5EF4-FFF2-40B4-BE49-F238E27FC236}">
                <a16:creationId xmlns:a16="http://schemas.microsoft.com/office/drawing/2014/main" id="{92FED70D-1B65-9B6A-A40F-44147F384A47}"/>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62</a:t>
            </a:fld>
            <a:endParaRPr lang="en-AU"/>
          </a:p>
        </p:txBody>
      </p:sp>
      <p:sp>
        <p:nvSpPr>
          <p:cNvPr id="5" name="Title 4">
            <a:extLst>
              <a:ext uri="{FF2B5EF4-FFF2-40B4-BE49-F238E27FC236}">
                <a16:creationId xmlns:a16="http://schemas.microsoft.com/office/drawing/2014/main" id="{99C48C2B-110E-A323-30D2-23A71FB08A4D}"/>
              </a:ext>
            </a:extLst>
          </p:cNvPr>
          <p:cNvSpPr>
            <a:spLocks noGrp="1"/>
          </p:cNvSpPr>
          <p:nvPr>
            <p:ph type="title"/>
          </p:nvPr>
        </p:nvSpPr>
        <p:spPr/>
        <p:txBody>
          <a:bodyPr/>
          <a:lstStyle/>
          <a:p>
            <a:r>
              <a:rPr lang="en-AU" dirty="0"/>
              <a:t>Learning intentions and success criteria</a:t>
            </a:r>
          </a:p>
        </p:txBody>
      </p:sp>
      <p:sp>
        <p:nvSpPr>
          <p:cNvPr id="6" name="Text Placeholder 5">
            <a:extLst>
              <a:ext uri="{FF2B5EF4-FFF2-40B4-BE49-F238E27FC236}">
                <a16:creationId xmlns:a16="http://schemas.microsoft.com/office/drawing/2014/main" id="{B6C60BE4-0082-EAB5-8AC9-052217B10F7F}"/>
              </a:ext>
            </a:extLst>
          </p:cNvPr>
          <p:cNvSpPr>
            <a:spLocks noGrp="1"/>
          </p:cNvSpPr>
          <p:nvPr>
            <p:ph type="body" sz="quarter" idx="18"/>
          </p:nvPr>
        </p:nvSpPr>
        <p:spPr/>
        <p:txBody>
          <a:bodyPr/>
          <a:lstStyle/>
          <a:p>
            <a:r>
              <a:rPr lang="en-AU" dirty="0"/>
              <a:t>Session 4 – Implementing 2FA</a:t>
            </a:r>
          </a:p>
        </p:txBody>
      </p:sp>
    </p:spTree>
    <p:extLst>
      <p:ext uri="{BB962C8B-B14F-4D97-AF65-F5344CB8AC3E}">
        <p14:creationId xmlns:p14="http://schemas.microsoft.com/office/powerpoint/2010/main" val="253876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F28E1-FC9C-01D6-9703-59F4097896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5D2702-239B-183D-902B-8CEECE336035}"/>
              </a:ext>
            </a:extLst>
          </p:cNvPr>
          <p:cNvSpPr>
            <a:spLocks noGrp="1"/>
          </p:cNvSpPr>
          <p:nvPr>
            <p:ph type="title"/>
          </p:nvPr>
        </p:nvSpPr>
        <p:spPr/>
        <p:txBody>
          <a:bodyPr/>
          <a:lstStyle/>
          <a:p>
            <a:r>
              <a:rPr lang="en-AU" sz="2400" dirty="0"/>
              <a:t>Broken Authentication</a:t>
            </a:r>
            <a:endParaRPr lang="en-AU" dirty="0"/>
          </a:p>
        </p:txBody>
      </p:sp>
      <p:sp>
        <p:nvSpPr>
          <p:cNvPr id="4" name="Slide Number Placeholder 3">
            <a:extLst>
              <a:ext uri="{FF2B5EF4-FFF2-40B4-BE49-F238E27FC236}">
                <a16:creationId xmlns:a16="http://schemas.microsoft.com/office/drawing/2014/main" id="{D773DCEE-EBAD-80E4-CCC4-869BCF30B56A}"/>
              </a:ext>
            </a:extLst>
          </p:cNvPr>
          <p:cNvSpPr>
            <a:spLocks noGrp="1"/>
          </p:cNvSpPr>
          <p:nvPr>
            <p:ph type="sldNum" sz="quarter" idx="16"/>
          </p:nvPr>
        </p:nvSpPr>
        <p:spPr/>
        <p:txBody>
          <a:bodyPr/>
          <a:lstStyle/>
          <a:p>
            <a:fld id="{10A01DC5-1685-4615-8240-15192985C6A2}" type="slidenum">
              <a:rPr lang="en-AU" smtClean="0"/>
              <a:pPr/>
              <a:t>63</a:t>
            </a:fld>
            <a:endParaRPr lang="en-AU"/>
          </a:p>
        </p:txBody>
      </p:sp>
      <p:sp>
        <p:nvSpPr>
          <p:cNvPr id="5" name="Text Placeholder 4">
            <a:extLst>
              <a:ext uri="{FF2B5EF4-FFF2-40B4-BE49-F238E27FC236}">
                <a16:creationId xmlns:a16="http://schemas.microsoft.com/office/drawing/2014/main" id="{8899C9A9-A98A-877E-7DCB-62896438E21E}"/>
              </a:ext>
            </a:extLst>
          </p:cNvPr>
          <p:cNvSpPr>
            <a:spLocks noGrp="1"/>
          </p:cNvSpPr>
          <p:nvPr>
            <p:ph type="body" sz="quarter" idx="17"/>
          </p:nvPr>
        </p:nvSpPr>
        <p:spPr/>
        <p:txBody>
          <a:bodyPr/>
          <a:lstStyle/>
          <a:p>
            <a:pPr>
              <a:lnSpc>
                <a:spcPct val="100000"/>
              </a:lnSpc>
              <a:spcAft>
                <a:spcPts val="600"/>
              </a:spcAft>
            </a:pPr>
            <a:r>
              <a:rPr lang="en-AU" dirty="0"/>
              <a:t>The authentication algorithm is ‘broken’, allowing easy authenticated access to a system. It is a very broad vulnerability with multiple attack vectors.</a:t>
            </a:r>
          </a:p>
          <a:p>
            <a:pPr marL="817200" lvl="4" indent="-457200">
              <a:lnSpc>
                <a:spcPct val="100000"/>
              </a:lnSpc>
            </a:pPr>
            <a:r>
              <a:rPr lang="en-AU" dirty="0"/>
              <a:t>SQL Injection</a:t>
            </a:r>
          </a:p>
          <a:p>
            <a:pPr marL="817200" lvl="4" indent="-457200">
              <a:lnSpc>
                <a:spcPct val="100000"/>
              </a:lnSpc>
            </a:pPr>
            <a:r>
              <a:rPr lang="en-AU" dirty="0"/>
              <a:t>No password complexity requirements</a:t>
            </a:r>
          </a:p>
          <a:p>
            <a:pPr marL="817200" lvl="4" indent="-457200">
              <a:lnSpc>
                <a:spcPct val="100000"/>
              </a:lnSpc>
            </a:pPr>
            <a:r>
              <a:rPr lang="en-AU" dirty="0"/>
              <a:t>Brute force forgotten password</a:t>
            </a:r>
          </a:p>
          <a:p>
            <a:pPr marL="817200" lvl="4" indent="-457200">
              <a:lnSpc>
                <a:spcPct val="100000"/>
              </a:lnSpc>
            </a:pPr>
            <a:r>
              <a:rPr lang="en-AU" dirty="0"/>
              <a:t>Known usernames and passwords allow brute force dictionary attack</a:t>
            </a:r>
          </a:p>
          <a:p>
            <a:pPr marL="817200" lvl="4" indent="-457200">
              <a:lnSpc>
                <a:spcPct val="100000"/>
              </a:lnSpc>
            </a:pPr>
            <a:r>
              <a:rPr lang="en-AU" dirty="0"/>
              <a:t>No 2FA</a:t>
            </a:r>
          </a:p>
          <a:p>
            <a:pPr marL="817200" lvl="4" indent="-457200">
              <a:lnSpc>
                <a:spcPct val="100000"/>
              </a:lnSpc>
            </a:pPr>
            <a:r>
              <a:rPr lang="en-AU" dirty="0"/>
              <a:t>etc</a:t>
            </a:r>
          </a:p>
          <a:p>
            <a:pPr marL="457200" indent="-457200">
              <a:lnSpc>
                <a:spcPct val="100000"/>
              </a:lnSpc>
              <a:spcAft>
                <a:spcPts val="600"/>
              </a:spcAft>
              <a:buAutoNum type="arabicPeriod"/>
            </a:pPr>
            <a:endParaRPr lang="en-AU" dirty="0"/>
          </a:p>
          <a:p>
            <a:pPr marL="457200" indent="-457200">
              <a:buAutoNum type="arabicPeriod"/>
            </a:pPr>
            <a:endParaRPr lang="en-AU" dirty="0"/>
          </a:p>
        </p:txBody>
      </p:sp>
      <p:sp>
        <p:nvSpPr>
          <p:cNvPr id="6" name="Text Placeholder 5">
            <a:extLst>
              <a:ext uri="{FF2B5EF4-FFF2-40B4-BE49-F238E27FC236}">
                <a16:creationId xmlns:a16="http://schemas.microsoft.com/office/drawing/2014/main" id="{C33C1D19-74DA-3D45-809E-E118F8F747BD}"/>
              </a:ext>
            </a:extLst>
          </p:cNvPr>
          <p:cNvSpPr>
            <a:spLocks noGrp="1"/>
          </p:cNvSpPr>
          <p:nvPr>
            <p:ph type="body" sz="quarter" idx="18"/>
          </p:nvPr>
        </p:nvSpPr>
        <p:spPr/>
        <p:txBody>
          <a:bodyPr/>
          <a:lstStyle/>
          <a:p>
            <a:r>
              <a:rPr lang="en-AU" dirty="0"/>
              <a:t>Architecture</a:t>
            </a:r>
          </a:p>
        </p:txBody>
      </p:sp>
      <p:pic>
        <p:nvPicPr>
          <p:cNvPr id="19" name="Picture Placeholder 18">
            <a:extLst>
              <a:ext uri="{FF2B5EF4-FFF2-40B4-BE49-F238E27FC236}">
                <a16:creationId xmlns:a16="http://schemas.microsoft.com/office/drawing/2014/main" id="{CEAFC0E9-47B1-BDFA-426B-0CEC3D18C94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409399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sz="2400" dirty="0"/>
              <a:t>Broken Authentication</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64</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Enforce strong passwords.</a:t>
            </a:r>
          </a:p>
          <a:p>
            <a:pPr marL="457200" indent="-457200">
              <a:lnSpc>
                <a:spcPct val="100000"/>
              </a:lnSpc>
              <a:spcAft>
                <a:spcPts val="600"/>
              </a:spcAft>
              <a:buFont typeface="+mj-lt"/>
              <a:buAutoNum type="arabicPeriod"/>
            </a:pPr>
            <a:r>
              <a:rPr lang="en-US" dirty="0"/>
              <a:t>Event logging and log analysis.</a:t>
            </a:r>
          </a:p>
          <a:p>
            <a:pPr marL="457200" indent="-457200">
              <a:lnSpc>
                <a:spcPct val="100000"/>
              </a:lnSpc>
              <a:spcAft>
                <a:spcPts val="600"/>
              </a:spcAft>
              <a:buFont typeface="+mj-lt"/>
              <a:buAutoNum type="arabicPeriod"/>
            </a:pPr>
            <a:r>
              <a:rPr lang="en-US" dirty="0"/>
              <a:t>Implement a secure, server-side session management system that creates a new, random session ID with high complexity each time someone logs in. For example, install and configure Flask Session</a:t>
            </a:r>
          </a:p>
          <a:p>
            <a:pPr marL="457200" indent="-457200">
              <a:lnSpc>
                <a:spcPct val="100000"/>
              </a:lnSpc>
              <a:spcAft>
                <a:spcPts val="600"/>
              </a:spcAft>
              <a:buFont typeface="+mj-lt"/>
              <a:buAutoNum type="arabicPeriod"/>
            </a:pPr>
            <a:r>
              <a:rPr lang="en-US" dirty="0"/>
              <a:t>Implement two-factor authentication.</a:t>
            </a:r>
          </a:p>
          <a:p>
            <a:pPr marL="457200" indent="-457200">
              <a:lnSpc>
                <a:spcPct val="100000"/>
              </a:lnSpc>
              <a:spcAft>
                <a:spcPts val="600"/>
              </a:spcAft>
              <a:buFont typeface="+mj-lt"/>
              <a:buAutoNum type="arabicPeriod"/>
            </a:pPr>
            <a:r>
              <a:rPr lang="en-US" dirty="0"/>
              <a:t>Conduct regular security audits and testing.</a:t>
            </a:r>
          </a:p>
          <a:p>
            <a:pPr marL="457200" indent="-457200">
              <a:lnSpc>
                <a:spcPct val="100000"/>
              </a:lnSpc>
              <a:spcAft>
                <a:spcPts val="600"/>
              </a:spcAft>
              <a:buFont typeface="+mj-lt"/>
              <a:buAutoNum type="arabicPeriod"/>
            </a:pPr>
            <a:r>
              <a:rPr lang="en-US" dirty="0"/>
              <a:t>Implement strong rate limiting for a login page. For example, install and configure Flask Limiter.</a:t>
            </a:r>
          </a:p>
          <a:p>
            <a:pPr marL="457200" indent="-457200">
              <a:lnSpc>
                <a:spcPct val="100000"/>
              </a:lnSpc>
              <a:spcAft>
                <a:spcPts val="600"/>
              </a:spcAft>
              <a:buFont typeface="+mj-lt"/>
              <a:buAutoNum type="arabicPeriod"/>
            </a:pPr>
            <a:r>
              <a:rPr lang="en-US" dirty="0"/>
              <a:t>Salt and hash passwords.</a:t>
            </a: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Countermeasures</a:t>
            </a:r>
          </a:p>
        </p:txBody>
      </p:sp>
      <p:pic>
        <p:nvPicPr>
          <p:cNvPr id="19" name="Picture Placeholder 18">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127441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2"/>
          </p:nvPr>
        </p:nvSpPr>
        <p:spPr>
          <a:xfrm>
            <a:off x="11124000" y="6516000"/>
            <a:ext cx="720000" cy="180000"/>
          </a:xfrm>
        </p:spPr>
        <p:txBody>
          <a:bodyPr anchor="t">
            <a:normAutofit/>
          </a:bodyPr>
          <a:lstStyle/>
          <a:p>
            <a:pPr>
              <a:lnSpc>
                <a:spcPct val="90000"/>
              </a:lnSpc>
              <a:spcAft>
                <a:spcPts val="600"/>
              </a:spcAft>
            </a:pPr>
            <a:fld id="{10A01DC5-1685-4615-8240-15192985C6A2}" type="slidenum">
              <a:rPr lang="en-AU" smtClean="0"/>
              <a:pPr>
                <a:lnSpc>
                  <a:spcPct val="90000"/>
                </a:lnSpc>
                <a:spcAft>
                  <a:spcPts val="600"/>
                </a:spcAft>
              </a:pPr>
              <a:t>65</a:t>
            </a:fld>
            <a:endParaRPr lang="en-AU"/>
          </a:p>
        </p:txBody>
      </p:sp>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5996172" y="294310"/>
            <a:ext cx="4336966" cy="611290"/>
          </a:xfrm>
        </p:spPr>
        <p:txBody>
          <a:bodyPr anchor="t">
            <a:normAutofit/>
          </a:bodyPr>
          <a:lstStyle/>
          <a:p>
            <a:r>
              <a:rPr lang="en-AU" dirty="0"/>
              <a:t>Implementing 2FA</a:t>
            </a:r>
            <a:endParaRPr lang="en-US" dirty="0"/>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a:xfrm>
            <a:off x="5996171" y="916830"/>
            <a:ext cx="3890275" cy="362566"/>
          </a:xfrm>
        </p:spPr>
        <p:txBody>
          <a:bodyPr anchor="b">
            <a:normAutofit/>
          </a:bodyPr>
          <a:lstStyle/>
          <a:p>
            <a:pPr>
              <a:lnSpc>
                <a:spcPct val="140000"/>
              </a:lnSpc>
            </a:pPr>
            <a:r>
              <a:rPr lang="en-AU" sz="1600"/>
              <a:t>QR Code + Google Authenticator + Flask</a:t>
            </a:r>
          </a:p>
        </p:txBody>
      </p:sp>
      <p:sp>
        <p:nvSpPr>
          <p:cNvPr id="5" name="Text Placeholder 4">
            <a:extLst>
              <a:ext uri="{FF2B5EF4-FFF2-40B4-BE49-F238E27FC236}">
                <a16:creationId xmlns:a16="http://schemas.microsoft.com/office/drawing/2014/main" id="{FB8E49D0-8B6F-1F14-146A-B0C05A767BF0}"/>
              </a:ext>
            </a:extLst>
          </p:cNvPr>
          <p:cNvSpPr>
            <a:spLocks noGrp="1"/>
          </p:cNvSpPr>
          <p:nvPr>
            <p:ph sz="quarter" idx="19"/>
          </p:nvPr>
        </p:nvSpPr>
        <p:spPr>
          <a:xfrm>
            <a:off x="6114777" y="1588747"/>
            <a:ext cx="5735637" cy="4814518"/>
          </a:xfrm>
        </p:spPr>
        <p:txBody>
          <a:bodyPr vert="horz" lIns="0" tIns="0" rIns="0" bIns="0" rtlCol="0">
            <a:normAutofit/>
          </a:bodyPr>
          <a:lstStyle/>
          <a:p>
            <a:r>
              <a:rPr lang="en-AU" b="1"/>
              <a:t>Requirements:</a:t>
            </a:r>
          </a:p>
          <a:p>
            <a:pPr marL="342900" indent="-342900">
              <a:buChar char="•"/>
            </a:pPr>
            <a:r>
              <a:rPr lang="en-AU"/>
              <a:t>Device with Google Authenticator (tablet </a:t>
            </a:r>
            <a:r>
              <a:rPr lang="en-AU" dirty="0"/>
              <a:t>or </a:t>
            </a:r>
            <a:r>
              <a:rPr lang="en-AU"/>
              <a:t>smartphone)</a:t>
            </a:r>
          </a:p>
          <a:p>
            <a:endParaRPr lang="en-AU" dirty="0"/>
          </a:p>
        </p:txBody>
      </p:sp>
      <p:pic>
        <p:nvPicPr>
          <p:cNvPr id="13" name="Picture Placeholder 12" descr="A logo of a company&#10;&#10;Description automatically generated">
            <a:extLst>
              <a:ext uri="{FF2B5EF4-FFF2-40B4-BE49-F238E27FC236}">
                <a16:creationId xmlns:a16="http://schemas.microsoft.com/office/drawing/2014/main" id="{7FB996E1-517F-E744-3DE9-03993B4E1B28}"/>
              </a:ext>
            </a:extLst>
          </p:cNvPr>
          <p:cNvPicPr>
            <a:picLocks noGrp="1" noChangeAspect="1"/>
          </p:cNvPicPr>
          <p:nvPr>
            <p:ph type="pic" sz="quarter" idx="20"/>
          </p:nvPr>
        </p:nvPicPr>
        <p:blipFill>
          <a:blip r:embed="rId3"/>
          <a:srcRect t="3989" r="955" b="3902"/>
          <a:stretch/>
        </p:blipFill>
        <p:spPr>
          <a:xfrm>
            <a:off x="189184" y="608089"/>
            <a:ext cx="5454620" cy="4958481"/>
          </a:xfrm>
          <a:noFill/>
        </p:spPr>
      </p:pic>
    </p:spTree>
    <p:extLst>
      <p:ext uri="{BB962C8B-B14F-4D97-AF65-F5344CB8AC3E}">
        <p14:creationId xmlns:p14="http://schemas.microsoft.com/office/powerpoint/2010/main" val="325780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sz="2400" dirty="0">
                <a:latin typeface="Arial"/>
                <a:cs typeface="Arial"/>
              </a:rPr>
              <a:t>Implementing 2FA</a:t>
            </a:r>
            <a:endParaRPr lang="en-US"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66</a:t>
            </a:fld>
            <a:endParaRPr lang="en-AU"/>
          </a:p>
        </p:txBody>
      </p:sp>
      <p:sp>
        <p:nvSpPr>
          <p:cNvPr id="5" name="Text Placeholder 4">
            <a:extLst>
              <a:ext uri="{FF2B5EF4-FFF2-40B4-BE49-F238E27FC236}">
                <a16:creationId xmlns:a16="http://schemas.microsoft.com/office/drawing/2014/main" id="{FB8E49D0-8B6F-1F14-146A-B0C05A767BF0}"/>
              </a:ext>
            </a:extLst>
          </p:cNvPr>
          <p:cNvSpPr>
            <a:spLocks noGrp="1"/>
          </p:cNvSpPr>
          <p:nvPr>
            <p:ph type="body" sz="quarter" idx="17"/>
          </p:nvPr>
        </p:nvSpPr>
        <p:spPr/>
        <p:txBody>
          <a:bodyPr vert="horz" lIns="0" tIns="0" rIns="0" bIns="0" rtlCol="0" anchor="t">
            <a:noAutofit/>
          </a:bodyPr>
          <a:lstStyle/>
          <a:p>
            <a:r>
              <a:rPr lang="en-AU" b="1" dirty="0">
                <a:latin typeface="Arial"/>
                <a:cs typeface="Arial"/>
              </a:rPr>
              <a:t>Requirements:</a:t>
            </a:r>
            <a:endParaRPr lang="en-US" dirty="0"/>
          </a:p>
          <a:p>
            <a:pPr marL="342900" indent="-342900">
              <a:buChar char="•"/>
            </a:pPr>
            <a:r>
              <a:rPr lang="en-AU" dirty="0" err="1">
                <a:latin typeface="Arial"/>
                <a:cs typeface="Arial"/>
              </a:rPr>
              <a:t>qrcode</a:t>
            </a:r>
            <a:r>
              <a:rPr lang="en-AU" dirty="0">
                <a:latin typeface="Arial"/>
                <a:cs typeface="Arial"/>
              </a:rPr>
              <a:t> </a:t>
            </a:r>
            <a:endParaRPr lang="en-AU" sz="1500" b="1">
              <a:solidFill>
                <a:srgbClr val="242424"/>
              </a:solidFill>
              <a:latin typeface="Arial"/>
              <a:cs typeface="Arial"/>
            </a:endParaRPr>
          </a:p>
          <a:p>
            <a:pPr marL="342900" indent="-342900">
              <a:buChar char="•"/>
            </a:pPr>
            <a:r>
              <a:rPr lang="en-AU" dirty="0" err="1">
                <a:solidFill>
                  <a:srgbClr val="242424"/>
                </a:solidFill>
                <a:latin typeface="Arial"/>
                <a:cs typeface="Arial"/>
              </a:rPr>
              <a:t>Pyotp</a:t>
            </a:r>
            <a:r>
              <a:rPr lang="en-AU" dirty="0">
                <a:solidFill>
                  <a:srgbClr val="242424"/>
                </a:solidFill>
                <a:latin typeface="Arial"/>
                <a:cs typeface="Arial"/>
              </a:rPr>
              <a:t> - is a Python library for generating and verifying one-time passwords. It can be used to implement two-factor (2FA) or multi-factor (MFA) authentication methods in web applications and in other systems that require users to log in.</a:t>
            </a:r>
            <a:endParaRPr lang="en-AU" sz="1600" dirty="0"/>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latin typeface="Arial"/>
                <a:cs typeface="Arial"/>
              </a:rPr>
              <a:t>QR Code + Google Authenticator + Flask</a:t>
            </a:r>
            <a:endParaRPr lang="en-AU" dirty="0"/>
          </a:p>
        </p:txBody>
      </p:sp>
      <p:pic>
        <p:nvPicPr>
          <p:cNvPr id="2" name="Picture Placeholder 1" descr="A qr code with black squares&#10;&#10;Description automatically generated">
            <a:extLst>
              <a:ext uri="{FF2B5EF4-FFF2-40B4-BE49-F238E27FC236}">
                <a16:creationId xmlns:a16="http://schemas.microsoft.com/office/drawing/2014/main" id="{71A6D43F-E934-F217-F701-3449666FCAF8}"/>
              </a:ext>
            </a:extLst>
          </p:cNvPr>
          <p:cNvPicPr>
            <a:picLocks noGrp="1" noChangeAspect="1"/>
          </p:cNvPicPr>
          <p:nvPr>
            <p:ph type="pic" sz="quarter" idx="13"/>
          </p:nvPr>
        </p:nvPicPr>
        <p:blipFill rotWithShape="1">
          <a:blip r:embed="rId3"/>
          <a:srcRect t="-17966" b="-17966"/>
          <a:stretch/>
        </p:blipFill>
        <p:spPr>
          <a:xfrm>
            <a:off x="591207" y="643758"/>
            <a:ext cx="3962690" cy="5386552"/>
          </a:xfrm>
        </p:spPr>
      </p:pic>
    </p:spTree>
    <p:extLst>
      <p:ext uri="{BB962C8B-B14F-4D97-AF65-F5344CB8AC3E}">
        <p14:creationId xmlns:p14="http://schemas.microsoft.com/office/powerpoint/2010/main" val="370929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sz="2400" dirty="0">
                <a:latin typeface="Arial"/>
                <a:cs typeface="Arial"/>
              </a:rPr>
              <a:t>Implementing 2FA</a:t>
            </a:r>
            <a:endParaRPr lang="en-US"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67</a:t>
            </a:fld>
            <a:endParaRPr lang="en-AU"/>
          </a:p>
        </p:txBody>
      </p:sp>
      <p:sp>
        <p:nvSpPr>
          <p:cNvPr id="5" name="Text Placeholder 4">
            <a:extLst>
              <a:ext uri="{FF2B5EF4-FFF2-40B4-BE49-F238E27FC236}">
                <a16:creationId xmlns:a16="http://schemas.microsoft.com/office/drawing/2014/main" id="{FB8E49D0-8B6F-1F14-146A-B0C05A767BF0}"/>
              </a:ext>
            </a:extLst>
          </p:cNvPr>
          <p:cNvSpPr>
            <a:spLocks noGrp="1"/>
          </p:cNvSpPr>
          <p:nvPr>
            <p:ph type="body" sz="quarter" idx="17"/>
          </p:nvPr>
        </p:nvSpPr>
        <p:spPr/>
        <p:txBody>
          <a:bodyPr vert="horz" lIns="0" tIns="0" rIns="0" bIns="0" rtlCol="0" anchor="t">
            <a:noAutofit/>
          </a:bodyPr>
          <a:lstStyle/>
          <a:p>
            <a:pPr marL="285750" indent="-285750">
              <a:buChar char="•"/>
            </a:pPr>
            <a:r>
              <a:rPr lang="en-AU" sz="1600" dirty="0" err="1">
                <a:solidFill>
                  <a:srgbClr val="22272B"/>
                </a:solidFill>
                <a:latin typeface="Arial"/>
                <a:cs typeface="Arial"/>
              </a:rPr>
              <a:t>os</a:t>
            </a:r>
            <a:r>
              <a:rPr lang="en-AU" sz="1600" dirty="0">
                <a:solidFill>
                  <a:srgbClr val="22272B"/>
                </a:solidFill>
                <a:latin typeface="Arial"/>
                <a:cs typeface="Arial"/>
              </a:rPr>
              <a:t> - provides functions for interacting with the operating system.</a:t>
            </a:r>
          </a:p>
          <a:p>
            <a:pPr marL="285750" indent="-285750">
              <a:buChar char="•"/>
            </a:pPr>
            <a:r>
              <a:rPr lang="en-AU" sz="1600" dirty="0">
                <a:solidFill>
                  <a:srgbClr val="22272B"/>
                </a:solidFill>
                <a:latin typeface="Arial"/>
                <a:cs typeface="Arial"/>
              </a:rPr>
              <a:t>base64 – used to encode strings in Python</a:t>
            </a:r>
          </a:p>
          <a:p>
            <a:pPr marL="285750" indent="-285750">
              <a:buChar char="•"/>
            </a:pPr>
            <a:r>
              <a:rPr lang="en-AU" sz="1600" err="1">
                <a:solidFill>
                  <a:srgbClr val="22272B"/>
                </a:solidFill>
                <a:latin typeface="Arial"/>
                <a:cs typeface="Arial"/>
              </a:rPr>
              <a:t>BytesIO</a:t>
            </a:r>
            <a:r>
              <a:rPr lang="en-AU" sz="1600" dirty="0">
                <a:solidFill>
                  <a:srgbClr val="22272B"/>
                </a:solidFill>
                <a:latin typeface="Arial"/>
                <a:cs typeface="Arial"/>
              </a:rPr>
              <a:t> – used to manage and deal with Unicode characters</a:t>
            </a:r>
          </a:p>
          <a:p>
            <a:pPr marL="285750" indent="-285750">
              <a:buChar char="•"/>
            </a:pPr>
            <a:endParaRPr lang="en-AU" sz="1600" dirty="0">
              <a:solidFill>
                <a:srgbClr val="22272B"/>
              </a:solidFill>
              <a:latin typeface="Arial"/>
              <a:cs typeface="Arial"/>
            </a:endParaRPr>
          </a:p>
          <a:p>
            <a:r>
              <a:rPr lang="en-AU">
                <a:solidFill>
                  <a:srgbClr val="22272B"/>
                </a:solidFill>
                <a:latin typeface="Arial"/>
                <a:cs typeface="Arial"/>
              </a:rPr>
              <a:t>Note: </a:t>
            </a:r>
          </a:p>
          <a:p>
            <a:r>
              <a:rPr lang="en-AU" sz="1600">
                <a:solidFill>
                  <a:srgbClr val="22272B"/>
                </a:solidFill>
                <a:latin typeface="Arial"/>
                <a:cs typeface="Arial"/>
              </a:rPr>
              <a:t>Every time you compile and run the code you need to update the QRCode image (within the app) and rescan the QRCode in the app</a:t>
            </a:r>
          </a:p>
          <a:p>
            <a:pPr marL="285750" indent="-285750">
              <a:buChar char="•"/>
            </a:pPr>
            <a:endParaRPr lang="en-AU" sz="1600" dirty="0">
              <a:solidFill>
                <a:srgbClr val="22272B"/>
              </a:solidFill>
              <a:latin typeface="Arial"/>
              <a:cs typeface="Arial"/>
            </a:endParaRPr>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latin typeface="Arial"/>
                <a:cs typeface="Arial"/>
              </a:rPr>
              <a:t>QR Code + Google Authenticator + Flask</a:t>
            </a:r>
            <a:endParaRPr lang="en-AU" dirty="0"/>
          </a:p>
        </p:txBody>
      </p:sp>
      <p:pic>
        <p:nvPicPr>
          <p:cNvPr id="2" name="Picture Placeholder 1" descr="A qr code with black squares&#10;&#10;Description automatically generated">
            <a:extLst>
              <a:ext uri="{FF2B5EF4-FFF2-40B4-BE49-F238E27FC236}">
                <a16:creationId xmlns:a16="http://schemas.microsoft.com/office/drawing/2014/main" id="{71A6D43F-E934-F217-F701-3449666FCAF8}"/>
              </a:ext>
            </a:extLst>
          </p:cNvPr>
          <p:cNvPicPr>
            <a:picLocks noGrp="1" noChangeAspect="1"/>
          </p:cNvPicPr>
          <p:nvPr>
            <p:ph type="pic" sz="quarter" idx="13"/>
          </p:nvPr>
        </p:nvPicPr>
        <p:blipFill rotWithShape="1">
          <a:blip r:embed="rId3"/>
          <a:srcRect t="-17966" b="-17966"/>
          <a:stretch/>
        </p:blipFill>
        <p:spPr>
          <a:xfrm>
            <a:off x="591207" y="643758"/>
            <a:ext cx="3962690" cy="5386552"/>
          </a:xfrm>
        </p:spPr>
      </p:pic>
    </p:spTree>
    <p:extLst>
      <p:ext uri="{BB962C8B-B14F-4D97-AF65-F5344CB8AC3E}">
        <p14:creationId xmlns:p14="http://schemas.microsoft.com/office/powerpoint/2010/main" val="16539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sz="2400" dirty="0">
                <a:latin typeface="Arial"/>
                <a:cs typeface="Arial"/>
              </a:rPr>
              <a:t>Implementing 2FA</a:t>
            </a:r>
            <a:endParaRPr lang="en-US"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68</a:t>
            </a:fld>
            <a:endParaRPr lang="en-AU"/>
          </a:p>
        </p:txBody>
      </p:sp>
      <p:sp>
        <p:nvSpPr>
          <p:cNvPr id="5" name="Text Placeholder 4">
            <a:extLst>
              <a:ext uri="{FF2B5EF4-FFF2-40B4-BE49-F238E27FC236}">
                <a16:creationId xmlns:a16="http://schemas.microsoft.com/office/drawing/2014/main" id="{FB8E49D0-8B6F-1F14-146A-B0C05A767BF0}"/>
              </a:ext>
            </a:extLst>
          </p:cNvPr>
          <p:cNvSpPr>
            <a:spLocks noGrp="1"/>
          </p:cNvSpPr>
          <p:nvPr>
            <p:ph type="body" sz="quarter" idx="17"/>
          </p:nvPr>
        </p:nvSpPr>
        <p:spPr/>
        <p:txBody>
          <a:bodyPr vert="horz" lIns="0" tIns="0" rIns="0" bIns="0" rtlCol="0" anchor="t">
            <a:noAutofit/>
          </a:bodyPr>
          <a:lstStyle/>
          <a:p>
            <a:r>
              <a:rPr lang="en-AU" sz="1600" b="1" dirty="0">
                <a:solidFill>
                  <a:srgbClr val="22272B"/>
                </a:solidFill>
                <a:latin typeface="Arial"/>
                <a:cs typeface="Arial"/>
              </a:rPr>
              <a:t>Alternatives</a:t>
            </a:r>
          </a:p>
          <a:p>
            <a:pPr marL="285750" indent="-285750">
              <a:buChar char="•"/>
            </a:pPr>
            <a:r>
              <a:rPr lang="en-AU" sz="1600" b="1" dirty="0">
                <a:solidFill>
                  <a:srgbClr val="22272B"/>
                </a:solidFill>
                <a:latin typeface="Arial"/>
                <a:cs typeface="Arial"/>
              </a:rPr>
              <a:t>Email (Twilio)</a:t>
            </a:r>
          </a:p>
          <a:p>
            <a:endParaRPr lang="en-AU" sz="1600" b="1" dirty="0">
              <a:solidFill>
                <a:srgbClr val="22272B"/>
              </a:solidFill>
              <a:latin typeface="Arial"/>
              <a:cs typeface="Arial"/>
            </a:endParaRPr>
          </a:p>
          <a:p>
            <a:r>
              <a:rPr lang="en-AU" sz="1600" b="1" dirty="0">
                <a:solidFill>
                  <a:srgbClr val="22272B"/>
                </a:solidFill>
                <a:latin typeface="Arial"/>
                <a:cs typeface="Arial"/>
              </a:rPr>
              <a:t>Implementing in Visual Studio Code</a:t>
            </a:r>
            <a:endParaRPr lang="en-AU" dirty="0"/>
          </a:p>
          <a:p>
            <a:pPr marL="285750" indent="-285750">
              <a:buChar char="•"/>
            </a:pPr>
            <a:r>
              <a:rPr lang="en-AU" sz="1600" dirty="0">
                <a:solidFill>
                  <a:srgbClr val="22272B"/>
                </a:solidFill>
                <a:latin typeface="Arial"/>
                <a:cs typeface="Arial"/>
              </a:rPr>
              <a:t>Adding 2FA to the PWA we have created so far.</a:t>
            </a:r>
          </a:p>
          <a:p>
            <a:pPr marL="285750" indent="-285750">
              <a:buChar char="•"/>
            </a:pPr>
            <a:endParaRPr lang="en-AU" sz="1600" dirty="0">
              <a:solidFill>
                <a:srgbClr val="22272B"/>
              </a:solidFill>
              <a:latin typeface="Arial"/>
              <a:cs typeface="Arial"/>
            </a:endParaRPr>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latin typeface="Arial"/>
                <a:cs typeface="Arial"/>
              </a:rPr>
              <a:t>QR Code + Google Authenticator + Flask</a:t>
            </a:r>
            <a:endParaRPr lang="en-AU" dirty="0"/>
          </a:p>
        </p:txBody>
      </p:sp>
      <p:pic>
        <p:nvPicPr>
          <p:cNvPr id="2" name="Picture Placeholder 1" descr="A qr code with black squares&#10;&#10;Description automatically generated">
            <a:extLst>
              <a:ext uri="{FF2B5EF4-FFF2-40B4-BE49-F238E27FC236}">
                <a16:creationId xmlns:a16="http://schemas.microsoft.com/office/drawing/2014/main" id="{71A6D43F-E934-F217-F701-3449666FCAF8}"/>
              </a:ext>
            </a:extLst>
          </p:cNvPr>
          <p:cNvPicPr>
            <a:picLocks noGrp="1" noChangeAspect="1"/>
          </p:cNvPicPr>
          <p:nvPr>
            <p:ph type="pic" sz="quarter" idx="13"/>
          </p:nvPr>
        </p:nvPicPr>
        <p:blipFill rotWithShape="1">
          <a:blip r:embed="rId3"/>
          <a:srcRect t="-17966" b="-17966"/>
          <a:stretch/>
        </p:blipFill>
        <p:spPr>
          <a:xfrm>
            <a:off x="591207" y="643758"/>
            <a:ext cx="3962690" cy="5386552"/>
          </a:xfrm>
        </p:spPr>
      </p:pic>
    </p:spTree>
    <p:extLst>
      <p:ext uri="{BB962C8B-B14F-4D97-AF65-F5344CB8AC3E}">
        <p14:creationId xmlns:p14="http://schemas.microsoft.com/office/powerpoint/2010/main" val="129691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69</a:t>
            </a:fld>
            <a:endParaRPr lang="en-AU"/>
          </a:p>
        </p:txBody>
      </p:sp>
      <p:sp>
        <p:nvSpPr>
          <p:cNvPr id="5" name="Text Placeholder 4">
            <a:extLst>
              <a:ext uri="{FF2B5EF4-FFF2-40B4-BE49-F238E27FC236}">
                <a16:creationId xmlns:a16="http://schemas.microsoft.com/office/drawing/2014/main" id="{DF364F2F-4823-809B-F659-2DC3BB52C8F5}"/>
              </a:ext>
            </a:extLst>
          </p:cNvPr>
          <p:cNvSpPr>
            <a:spLocks noGrp="1"/>
          </p:cNvSpPr>
          <p:nvPr>
            <p:ph type="body" sz="quarter" idx="17"/>
          </p:nvPr>
        </p:nvSpPr>
        <p:spPr>
          <a:xfrm>
            <a:off x="6803870" y="1800000"/>
            <a:ext cx="5022540" cy="4536000"/>
          </a:xfrm>
        </p:spPr>
        <p:txBody>
          <a:bodyPr vert="horz" lIns="0" tIns="0" rIns="0" bIns="0" rtlCol="0" anchor="t">
            <a:noAutofit/>
          </a:bodyPr>
          <a:lstStyle/>
          <a:p>
            <a:r>
              <a:rPr lang="en-US" dirty="0">
                <a:latin typeface="Arial"/>
                <a:cs typeface="Arial"/>
              </a:rPr>
              <a:t>Adding in the additional imports required for the QRCode functionality. </a:t>
            </a:r>
          </a:p>
          <a:p>
            <a:endParaRPr lang="en-US" dirty="0"/>
          </a:p>
          <a:p>
            <a:r>
              <a:rPr lang="en-US" dirty="0">
                <a:latin typeface="Arial"/>
                <a:cs typeface="Arial"/>
              </a:rPr>
              <a:t>Line 19: We also need to add a secret key which is used in the generation of the QRCode.</a:t>
            </a:r>
            <a:endParaRPr lang="en-US" dirty="0"/>
          </a:p>
        </p:txBody>
      </p:sp>
      <p:pic>
        <p:nvPicPr>
          <p:cNvPr id="6" name="Picture 5" descr="A screen shot of a computer program&#10;&#10;Description automatically generated">
            <a:extLst>
              <a:ext uri="{FF2B5EF4-FFF2-40B4-BE49-F238E27FC236}">
                <a16:creationId xmlns:a16="http://schemas.microsoft.com/office/drawing/2014/main" id="{8A77A337-8543-6968-1011-CD388283DFB8}"/>
              </a:ext>
            </a:extLst>
          </p:cNvPr>
          <p:cNvPicPr>
            <a:picLocks noChangeAspect="1"/>
          </p:cNvPicPr>
          <p:nvPr/>
        </p:nvPicPr>
        <p:blipFill>
          <a:blip r:embed="rId3"/>
          <a:stretch>
            <a:fillRect/>
          </a:stretch>
        </p:blipFill>
        <p:spPr>
          <a:xfrm>
            <a:off x="337448" y="1716733"/>
            <a:ext cx="6096000" cy="3165579"/>
          </a:xfrm>
          <a:prstGeom prst="rect">
            <a:avLst/>
          </a:prstGeom>
        </p:spPr>
      </p:pic>
    </p:spTree>
    <p:extLst>
      <p:ext uri="{BB962C8B-B14F-4D97-AF65-F5344CB8AC3E}">
        <p14:creationId xmlns:p14="http://schemas.microsoft.com/office/powerpoint/2010/main" val="218694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6A87E-8352-0E8F-5677-2D3F86A4C16A}"/>
              </a:ext>
            </a:extLst>
          </p:cNvPr>
          <p:cNvSpPr>
            <a:spLocks noGrp="1"/>
          </p:cNvSpPr>
          <p:nvPr>
            <p:ph type="title"/>
          </p:nvPr>
        </p:nvSpPr>
        <p:spPr/>
        <p:txBody>
          <a:bodyPr/>
          <a:lstStyle/>
          <a:p>
            <a:r>
              <a:rPr lang="en-AU" dirty="0"/>
              <a:t>Need to know</a:t>
            </a:r>
          </a:p>
        </p:txBody>
      </p:sp>
      <p:sp>
        <p:nvSpPr>
          <p:cNvPr id="3" name="TextBox 2">
            <a:extLst>
              <a:ext uri="{FF2B5EF4-FFF2-40B4-BE49-F238E27FC236}">
                <a16:creationId xmlns:a16="http://schemas.microsoft.com/office/drawing/2014/main" id="{DF637BA9-DB5E-2457-A795-0B300DBA6F82}"/>
              </a:ext>
            </a:extLst>
          </p:cNvPr>
          <p:cNvSpPr txBox="1"/>
          <p:nvPr/>
        </p:nvSpPr>
        <p:spPr>
          <a:xfrm>
            <a:off x="359998" y="1894417"/>
            <a:ext cx="11303000" cy="31746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We are in room 8.05 on level 8</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Toilets are …</a:t>
            </a:r>
          </a:p>
          <a:p>
            <a:pPr>
              <a:lnSpc>
                <a:spcPct val="150000"/>
              </a:lnSpc>
            </a:pPr>
            <a:r>
              <a:rPr lang="en-AU" sz="2000" b="1" dirty="0">
                <a:solidFill>
                  <a:schemeClr val="accent1"/>
                </a:solidFill>
                <a:latin typeface="Arial" panose="020B0604020202020204" pitchFamily="34" charset="0"/>
                <a:cs typeface="Arial" panose="020B0604020202020204" pitchFamily="34" charset="0"/>
              </a:rPr>
              <a:t>We are in a respectful adult learning environment</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a:cs typeface="Arial"/>
              </a:rPr>
              <a:t>Please be present (as we would say to the students, ‘phones {emails} are off and away’).</a:t>
            </a:r>
          </a:p>
          <a:p>
            <a:pPr marL="342900" indent="-342900">
              <a:lnSpc>
                <a:spcPct val="150000"/>
              </a:lnSpc>
              <a:buFont typeface="Arial,Sans-Serif"/>
              <a:buChar char="•"/>
            </a:pPr>
            <a:r>
              <a:rPr lang="en-AU" sz="2000" dirty="0">
                <a:latin typeface="Arial" panose="020B0604020202020204" pitchFamily="34" charset="0"/>
                <a:ea typeface="+mn-lt"/>
                <a:cs typeface="Arial" panose="020B0604020202020204" pitchFamily="34" charset="0"/>
              </a:rPr>
              <a:t>If a mobile call is essential, please take it outside.</a:t>
            </a:r>
            <a:endParaRPr lang="en-US" sz="2000" dirty="0">
              <a:latin typeface="Arial" panose="020B0604020202020204" pitchFamily="34" charset="0"/>
              <a:ea typeface="+mn-lt"/>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ea typeface="+mn-lt"/>
                <a:cs typeface="Arial" panose="020B0604020202020204" pitchFamily="34" charset="0"/>
              </a:rPr>
              <a:t>Please respect all presenters and their time commitment today.</a:t>
            </a:r>
          </a:p>
          <a:p>
            <a:pPr marL="342900" indent="-342900">
              <a:lnSpc>
                <a:spcPct val="150000"/>
              </a:lnSpc>
              <a:buFont typeface="Arial,Sans-Serif"/>
              <a:buChar char="•"/>
            </a:pPr>
            <a:r>
              <a:rPr lang="en-AU" sz="2000" dirty="0">
                <a:latin typeface="Arial"/>
                <a:ea typeface="+mn-lt"/>
                <a:cs typeface="Arial"/>
              </a:rPr>
              <a:t>This session is designed for beginners. All questions are welcome and encouraged.</a:t>
            </a:r>
            <a:endParaRPr lang="en-AU" dirty="0">
              <a:latin typeface="Arial"/>
              <a:cs typeface="Arial"/>
            </a:endParaRPr>
          </a:p>
        </p:txBody>
      </p:sp>
      <p:sp>
        <p:nvSpPr>
          <p:cNvPr id="2" name="Slide Number Placeholder 1">
            <a:extLst>
              <a:ext uri="{FF2B5EF4-FFF2-40B4-BE49-F238E27FC236}">
                <a16:creationId xmlns:a16="http://schemas.microsoft.com/office/drawing/2014/main" id="{19C0759C-7815-62EE-E606-EBC3C273B189}"/>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7</a:t>
            </a:fld>
            <a:endParaRPr lang="en-AU"/>
          </a:p>
        </p:txBody>
      </p:sp>
    </p:spTree>
    <p:extLst>
      <p:ext uri="{BB962C8B-B14F-4D97-AF65-F5344CB8AC3E}">
        <p14:creationId xmlns:p14="http://schemas.microsoft.com/office/powerpoint/2010/main" val="3648967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70</a:t>
            </a:fld>
            <a:endParaRPr lang="en-AU"/>
          </a:p>
        </p:txBody>
      </p:sp>
      <p:sp>
        <p:nvSpPr>
          <p:cNvPr id="5" name="Text Placeholder 4">
            <a:extLst>
              <a:ext uri="{FF2B5EF4-FFF2-40B4-BE49-F238E27FC236}">
                <a16:creationId xmlns:a16="http://schemas.microsoft.com/office/drawing/2014/main" id="{DF364F2F-4823-809B-F659-2DC3BB52C8F5}"/>
              </a:ext>
            </a:extLst>
          </p:cNvPr>
          <p:cNvSpPr>
            <a:spLocks noGrp="1"/>
          </p:cNvSpPr>
          <p:nvPr>
            <p:ph type="body" sz="quarter" idx="17"/>
          </p:nvPr>
        </p:nvSpPr>
        <p:spPr>
          <a:xfrm>
            <a:off x="359395" y="5749390"/>
            <a:ext cx="10890868" cy="944378"/>
          </a:xfrm>
          <a:solidFill>
            <a:schemeClr val="bg1"/>
          </a:solidFill>
        </p:spPr>
        <p:txBody>
          <a:bodyPr vert="horz" lIns="0" tIns="0" rIns="0" bIns="0" rtlCol="0" anchor="t">
            <a:noAutofit/>
          </a:bodyPr>
          <a:lstStyle/>
          <a:p>
            <a:r>
              <a:rPr lang="en-US" dirty="0">
                <a:latin typeface="Arial"/>
                <a:cs typeface="Arial"/>
              </a:rPr>
              <a:t>Update the "/" route to redirect to the authentication page and create a session for the user (line 31 and 32)</a:t>
            </a:r>
            <a:endParaRPr lang="en-US" dirty="0"/>
          </a:p>
        </p:txBody>
      </p:sp>
      <p:pic>
        <p:nvPicPr>
          <p:cNvPr id="2" name="Picture 1" descr="A screen shot of a computer code&#10;&#10;Description automatically generated">
            <a:extLst>
              <a:ext uri="{FF2B5EF4-FFF2-40B4-BE49-F238E27FC236}">
                <a16:creationId xmlns:a16="http://schemas.microsoft.com/office/drawing/2014/main" id="{6366FE60-DA36-71B9-78EE-5E8FD0F2A0EC}"/>
              </a:ext>
            </a:extLst>
          </p:cNvPr>
          <p:cNvPicPr>
            <a:picLocks noChangeAspect="1"/>
          </p:cNvPicPr>
          <p:nvPr/>
        </p:nvPicPr>
        <p:blipFill>
          <a:blip r:embed="rId3"/>
          <a:stretch>
            <a:fillRect/>
          </a:stretch>
        </p:blipFill>
        <p:spPr>
          <a:xfrm>
            <a:off x="439915" y="794349"/>
            <a:ext cx="9571463" cy="4800641"/>
          </a:xfrm>
          <a:prstGeom prst="rect">
            <a:avLst/>
          </a:prstGeom>
        </p:spPr>
      </p:pic>
    </p:spTree>
    <p:extLst>
      <p:ext uri="{BB962C8B-B14F-4D97-AF65-F5344CB8AC3E}">
        <p14:creationId xmlns:p14="http://schemas.microsoft.com/office/powerpoint/2010/main" val="1062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71</a:t>
            </a:fld>
            <a:endParaRPr lang="en-AU"/>
          </a:p>
        </p:txBody>
      </p:sp>
      <p:pic>
        <p:nvPicPr>
          <p:cNvPr id="9" name="Picture 8" descr="A screen shot of a computer program&#10;&#10;Description automatically generated">
            <a:extLst>
              <a:ext uri="{FF2B5EF4-FFF2-40B4-BE49-F238E27FC236}">
                <a16:creationId xmlns:a16="http://schemas.microsoft.com/office/drawing/2014/main" id="{7B780CC1-40FD-7566-E67C-BC34863D17A5}"/>
              </a:ext>
            </a:extLst>
          </p:cNvPr>
          <p:cNvPicPr>
            <a:picLocks noChangeAspect="1"/>
          </p:cNvPicPr>
          <p:nvPr/>
        </p:nvPicPr>
        <p:blipFill>
          <a:blip r:embed="rId3"/>
          <a:stretch>
            <a:fillRect/>
          </a:stretch>
        </p:blipFill>
        <p:spPr>
          <a:xfrm>
            <a:off x="1430577" y="542499"/>
            <a:ext cx="9329853" cy="6159516"/>
          </a:xfrm>
          <a:prstGeom prst="rect">
            <a:avLst/>
          </a:prstGeom>
        </p:spPr>
      </p:pic>
    </p:spTree>
    <p:extLst>
      <p:ext uri="{BB962C8B-B14F-4D97-AF65-F5344CB8AC3E}">
        <p14:creationId xmlns:p14="http://schemas.microsoft.com/office/powerpoint/2010/main" val="26763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72</a:t>
            </a:fld>
            <a:endParaRPr lang="en-AU"/>
          </a:p>
        </p:txBody>
      </p:sp>
      <p:pic>
        <p:nvPicPr>
          <p:cNvPr id="2" name="Picture 1" descr="A screen shot of a computer program&#10;&#10;Description automatically generated">
            <a:extLst>
              <a:ext uri="{FF2B5EF4-FFF2-40B4-BE49-F238E27FC236}">
                <a16:creationId xmlns:a16="http://schemas.microsoft.com/office/drawing/2014/main" id="{ED62FBAF-6385-3C48-E563-09F169E20A90}"/>
              </a:ext>
            </a:extLst>
          </p:cNvPr>
          <p:cNvPicPr>
            <a:picLocks noChangeAspect="1"/>
          </p:cNvPicPr>
          <p:nvPr/>
        </p:nvPicPr>
        <p:blipFill>
          <a:blip r:embed="rId3"/>
          <a:stretch>
            <a:fillRect/>
          </a:stretch>
        </p:blipFill>
        <p:spPr>
          <a:xfrm>
            <a:off x="2231788" y="542011"/>
            <a:ext cx="8012716" cy="6159190"/>
          </a:xfrm>
          <a:prstGeom prst="rect">
            <a:avLst/>
          </a:prstGeom>
        </p:spPr>
      </p:pic>
    </p:spTree>
    <p:extLst>
      <p:ext uri="{BB962C8B-B14F-4D97-AF65-F5344CB8AC3E}">
        <p14:creationId xmlns:p14="http://schemas.microsoft.com/office/powerpoint/2010/main" val="81257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GitHub and  Flask</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73</a:t>
            </a:fld>
            <a:endParaRPr lang="en-AU"/>
          </a:p>
        </p:txBody>
      </p:sp>
    </p:spTree>
    <p:extLst>
      <p:ext uri="{BB962C8B-B14F-4D97-AF65-F5344CB8AC3E}">
        <p14:creationId xmlns:p14="http://schemas.microsoft.com/office/powerpoint/2010/main" val="275496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75E7C2-A444-098F-4DAB-C344612900F1}"/>
              </a:ext>
            </a:extLst>
          </p:cNvPr>
          <p:cNvSpPr>
            <a:spLocks noGrp="1"/>
          </p:cNvSpPr>
          <p:nvPr>
            <p:ph type="body" sz="quarter" idx="18"/>
          </p:nvPr>
        </p:nvSpPr>
        <p:spPr/>
        <p:txBody>
          <a:bodyPr/>
          <a:lstStyle/>
          <a:p>
            <a:r>
              <a:rPr lang="en-AU" dirty="0"/>
              <a:t>Demo</a:t>
            </a:r>
          </a:p>
        </p:txBody>
      </p:sp>
      <p:sp>
        <p:nvSpPr>
          <p:cNvPr id="5" name="Content Placeholder 4">
            <a:extLst>
              <a:ext uri="{FF2B5EF4-FFF2-40B4-BE49-F238E27FC236}">
                <a16:creationId xmlns:a16="http://schemas.microsoft.com/office/drawing/2014/main" id="{5EBA7B35-CC88-EB2A-4ADD-32F407FF5ABE}"/>
              </a:ext>
            </a:extLst>
          </p:cNvPr>
          <p:cNvSpPr>
            <a:spLocks noGrp="1"/>
          </p:cNvSpPr>
          <p:nvPr>
            <p:ph sz="quarter" idx="19"/>
          </p:nvPr>
        </p:nvSpPr>
        <p:spPr>
          <a:xfrm>
            <a:off x="360363" y="1562471"/>
            <a:ext cx="6589077" cy="4814518"/>
          </a:xfrm>
        </p:spPr>
        <p:txBody>
          <a:bodyPr/>
          <a:lstStyle/>
          <a:p>
            <a:pPr marL="342900" indent="-342900">
              <a:lnSpc>
                <a:spcPct val="100000"/>
              </a:lnSpc>
              <a:spcAft>
                <a:spcPts val="600"/>
              </a:spcAft>
              <a:buFont typeface="Arial" panose="020B0604020202020204" pitchFamily="34" charset="0"/>
              <a:buChar char="•"/>
            </a:pPr>
            <a:r>
              <a:rPr lang="en-AU" dirty="0"/>
              <a:t>Code hosting</a:t>
            </a:r>
          </a:p>
          <a:p>
            <a:pPr marL="342900" indent="-342900">
              <a:lnSpc>
                <a:spcPct val="100000"/>
              </a:lnSpc>
              <a:spcAft>
                <a:spcPts val="600"/>
              </a:spcAft>
              <a:buFont typeface="Arial" panose="020B0604020202020204" pitchFamily="34" charset="0"/>
              <a:buChar char="•"/>
            </a:pPr>
            <a:r>
              <a:rPr lang="en-AU" dirty="0"/>
              <a:t>Version control</a:t>
            </a:r>
          </a:p>
          <a:p>
            <a:pPr marL="342900" indent="-342900">
              <a:lnSpc>
                <a:spcPct val="100000"/>
              </a:lnSpc>
              <a:spcAft>
                <a:spcPts val="600"/>
              </a:spcAft>
              <a:buFont typeface="Arial" panose="020B0604020202020204" pitchFamily="34" charset="0"/>
              <a:buChar char="•"/>
            </a:pPr>
            <a:r>
              <a:rPr lang="en-AU" dirty="0"/>
              <a:t>Collaboration tools</a:t>
            </a:r>
          </a:p>
          <a:p>
            <a:pPr marL="342900" indent="-342900">
              <a:lnSpc>
                <a:spcPct val="100000"/>
              </a:lnSpc>
              <a:spcAft>
                <a:spcPts val="600"/>
              </a:spcAft>
              <a:buFont typeface="Arial" panose="020B0604020202020204" pitchFamily="34" charset="0"/>
              <a:buChar char="•"/>
            </a:pPr>
            <a:r>
              <a:rPr lang="en-AU" dirty="0"/>
              <a:t>Static web hosting</a:t>
            </a:r>
          </a:p>
          <a:p>
            <a:pPr marL="342900" indent="-342900">
              <a:lnSpc>
                <a:spcPct val="100000"/>
              </a:lnSpc>
              <a:spcAft>
                <a:spcPts val="600"/>
              </a:spcAft>
              <a:buFont typeface="Arial" panose="020B0604020202020204" pitchFamily="34" charset="0"/>
              <a:buChar char="•"/>
            </a:pPr>
            <a:r>
              <a:rPr lang="en-AU" dirty="0" err="1"/>
              <a:t>Codespaces</a:t>
            </a:r>
            <a:r>
              <a:rPr lang="en-AU" dirty="0"/>
              <a:t> - </a:t>
            </a:r>
            <a:r>
              <a:rPr lang="en-AU" dirty="0" err="1"/>
              <a:t>VSCode</a:t>
            </a:r>
            <a:r>
              <a:rPr lang="en-AU" dirty="0"/>
              <a:t> in the cloud</a:t>
            </a:r>
          </a:p>
          <a:p>
            <a:pPr marL="342900" indent="-342900">
              <a:lnSpc>
                <a:spcPct val="100000"/>
              </a:lnSpc>
              <a:spcAft>
                <a:spcPts val="600"/>
              </a:spcAft>
              <a:buFont typeface="Arial" panose="020B0604020202020204" pitchFamily="34" charset="0"/>
              <a:buChar char="•"/>
            </a:pPr>
            <a:r>
              <a:rPr lang="en-AU" dirty="0"/>
              <a:t>Student portfolios</a:t>
            </a:r>
          </a:p>
          <a:p>
            <a:pPr marL="342900" indent="-342900">
              <a:lnSpc>
                <a:spcPct val="100000"/>
              </a:lnSpc>
              <a:spcAft>
                <a:spcPts val="600"/>
              </a:spcAft>
              <a:buFont typeface="Arial" panose="020B0604020202020204" pitchFamily="34" charset="0"/>
              <a:buChar char="•"/>
            </a:pPr>
            <a:r>
              <a:rPr lang="en-AU" dirty="0"/>
              <a:t>Static application security testing</a:t>
            </a:r>
          </a:p>
          <a:p>
            <a:pPr>
              <a:lnSpc>
                <a:spcPct val="100000"/>
              </a:lnSpc>
              <a:spcAft>
                <a:spcPts val="600"/>
              </a:spcAft>
            </a:pPr>
            <a:r>
              <a:rPr lang="en-AU" dirty="0"/>
              <a:t>GitHub Schools: </a:t>
            </a:r>
            <a:r>
              <a:rPr lang="en-AU" dirty="0">
                <a:hlinkClick r:id="rId2"/>
              </a:rPr>
              <a:t>https://github.com/education/schools</a:t>
            </a:r>
            <a:endParaRPr lang="en-AU" dirty="0"/>
          </a:p>
          <a:p>
            <a:pPr>
              <a:lnSpc>
                <a:spcPct val="100000"/>
              </a:lnSpc>
              <a:spcAft>
                <a:spcPts val="600"/>
              </a:spcAft>
            </a:pPr>
            <a:r>
              <a:rPr lang="en-AU" dirty="0"/>
              <a:t>GitHub Teachers: </a:t>
            </a:r>
            <a:r>
              <a:rPr lang="en-AU" dirty="0">
                <a:hlinkClick r:id="rId3"/>
              </a:rPr>
              <a:t>https://github.com/education/teachers</a:t>
            </a:r>
            <a:endParaRPr lang="en-AU" dirty="0"/>
          </a:p>
          <a:p>
            <a:pPr>
              <a:lnSpc>
                <a:spcPct val="100000"/>
              </a:lnSpc>
              <a:spcAft>
                <a:spcPts val="600"/>
              </a:spcAft>
            </a:pPr>
            <a:r>
              <a:rPr lang="en-AU" dirty="0"/>
              <a:t>GitHub Students: </a:t>
            </a:r>
            <a:r>
              <a:rPr lang="en-AU" dirty="0">
                <a:hlinkClick r:id="rId4"/>
              </a:rPr>
              <a:t>https://github.com/education/students</a:t>
            </a:r>
            <a:r>
              <a:rPr lang="en-AU" dirty="0"/>
              <a:t> </a:t>
            </a:r>
          </a:p>
          <a:p>
            <a:endParaRPr lang="en-AU" dirty="0"/>
          </a:p>
        </p:txBody>
      </p:sp>
      <p:pic>
        <p:nvPicPr>
          <p:cNvPr id="1026" name="Picture 2" descr="Home - The GitHub Blog">
            <a:extLst>
              <a:ext uri="{FF2B5EF4-FFF2-40B4-BE49-F238E27FC236}">
                <a16:creationId xmlns:a16="http://schemas.microsoft.com/office/drawing/2014/main" id="{310ED843-916E-D652-A430-1CEB5DA0312C}"/>
              </a:ext>
            </a:extLst>
          </p:cNvPr>
          <p:cNvPicPr>
            <a:picLocks noGrp="1" noChangeAspect="1" noChangeArrowheads="1"/>
          </p:cNvPicPr>
          <p:nvPr>
            <p:ph type="pic" sz="quarter" idx="20"/>
          </p:nvPr>
        </p:nvPicPr>
        <p:blipFill rotWithShape="1">
          <a:blip r:embed="rId5">
            <a:extLst>
              <a:ext uri="{28A0092B-C50C-407E-A947-70E740481C1C}">
                <a14:useLocalDpi xmlns:a14="http://schemas.microsoft.com/office/drawing/2010/main" val="0"/>
              </a:ext>
            </a:extLst>
          </a:blip>
          <a:srcRect l="25375" r="25644"/>
          <a:stretch/>
        </p:blipFill>
        <p:spPr bwMode="auto">
          <a:xfrm>
            <a:off x="7193279" y="1562470"/>
            <a:ext cx="3749041" cy="48145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9D1824C2-5DE8-C17A-6F34-5F80335DDE3C}"/>
              </a:ext>
            </a:extLst>
          </p:cNvPr>
          <p:cNvSpPr>
            <a:spLocks noGrp="1"/>
          </p:cNvSpPr>
          <p:nvPr>
            <p:ph type="title"/>
          </p:nvPr>
        </p:nvSpPr>
        <p:spPr/>
        <p:txBody>
          <a:bodyPr/>
          <a:lstStyle/>
          <a:p>
            <a:r>
              <a:rPr lang="en-AU" dirty="0"/>
              <a:t>GitHub</a:t>
            </a:r>
          </a:p>
        </p:txBody>
      </p:sp>
    </p:spTree>
    <p:extLst>
      <p:ext uri="{BB962C8B-B14F-4D97-AF65-F5344CB8AC3E}">
        <p14:creationId xmlns:p14="http://schemas.microsoft.com/office/powerpoint/2010/main" val="272709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Cyber security presentation</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75</a:t>
            </a:fld>
            <a:endParaRPr lang="en-AU"/>
          </a:p>
        </p:txBody>
      </p:sp>
    </p:spTree>
    <p:extLst>
      <p:ext uri="{BB962C8B-B14F-4D97-AF65-F5344CB8AC3E}">
        <p14:creationId xmlns:p14="http://schemas.microsoft.com/office/powerpoint/2010/main" val="380502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Evaluation and close</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76</a:t>
            </a:fld>
            <a:endParaRPr lang="en-AU"/>
          </a:p>
        </p:txBody>
      </p:sp>
    </p:spTree>
    <p:extLst>
      <p:ext uri="{BB962C8B-B14F-4D97-AF65-F5344CB8AC3E}">
        <p14:creationId xmlns:p14="http://schemas.microsoft.com/office/powerpoint/2010/main" val="368394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3DFE7-8ED6-8289-3C7A-37260EDA32BA}"/>
              </a:ext>
            </a:extLst>
          </p:cNvPr>
          <p:cNvSpPr>
            <a:spLocks noGrp="1"/>
          </p:cNvSpPr>
          <p:nvPr>
            <p:ph type="sldNum" sz="quarter" idx="12"/>
          </p:nvPr>
        </p:nvSpPr>
        <p:spPr>
          <a:xfrm>
            <a:off x="11124000" y="6516000"/>
            <a:ext cx="720000" cy="180000"/>
          </a:xfrm>
        </p:spPr>
        <p:txBody>
          <a:bodyPr/>
          <a:lstStyle/>
          <a:p>
            <a:fld id="{10A01DC5-1685-4615-8240-15192985C6A2}" type="slidenum">
              <a:rPr lang="en-AU" smtClean="0"/>
              <a:pPr/>
              <a:t>77</a:t>
            </a:fld>
            <a:endParaRPr lang="en-AU"/>
          </a:p>
        </p:txBody>
      </p:sp>
      <p:sp>
        <p:nvSpPr>
          <p:cNvPr id="3" name="Title 2">
            <a:extLst>
              <a:ext uri="{FF2B5EF4-FFF2-40B4-BE49-F238E27FC236}">
                <a16:creationId xmlns:a16="http://schemas.microsoft.com/office/drawing/2014/main" id="{02146F84-0A22-2DEF-978C-013AB2B0CDA6}"/>
              </a:ext>
            </a:extLst>
          </p:cNvPr>
          <p:cNvSpPr>
            <a:spLocks noGrp="1"/>
          </p:cNvSpPr>
          <p:nvPr>
            <p:ph type="title"/>
          </p:nvPr>
        </p:nvSpPr>
        <p:spPr>
          <a:xfrm>
            <a:off x="360000" y="360000"/>
            <a:ext cx="10080000" cy="537467"/>
          </a:xfrm>
        </p:spPr>
        <p:txBody>
          <a:bodyPr/>
          <a:lstStyle/>
          <a:p>
            <a:r>
              <a:rPr lang="en-AU" dirty="0"/>
              <a:t>Copyright</a:t>
            </a:r>
          </a:p>
        </p:txBody>
      </p:sp>
      <p:sp>
        <p:nvSpPr>
          <p:cNvPr id="7" name="Text Placeholder 6">
            <a:extLst>
              <a:ext uri="{FF2B5EF4-FFF2-40B4-BE49-F238E27FC236}">
                <a16:creationId xmlns:a16="http://schemas.microsoft.com/office/drawing/2014/main" id="{E762E711-B51D-9854-C2DD-A164FE59F882}"/>
              </a:ext>
            </a:extLst>
          </p:cNvPr>
          <p:cNvSpPr>
            <a:spLocks noGrp="1"/>
          </p:cNvSpPr>
          <p:nvPr>
            <p:ph type="body" sz="quarter" idx="18"/>
          </p:nvPr>
        </p:nvSpPr>
        <p:spPr/>
        <p:txBody>
          <a:bodyPr/>
          <a:lstStyle/>
          <a:p>
            <a:r>
              <a:rPr lang="en-AU" dirty="0">
                <a:latin typeface="Public Sans Light" pitchFamily="2" charset="0"/>
              </a:rPr>
              <a:t>© </a:t>
            </a:r>
            <a:r>
              <a:rPr lang="en-AU" dirty="0"/>
              <a:t>State of New South Wales (Department of Education), 2024</a:t>
            </a:r>
          </a:p>
        </p:txBody>
      </p:sp>
      <p:sp>
        <p:nvSpPr>
          <p:cNvPr id="8" name="TextBox 7">
            <a:extLst>
              <a:ext uri="{FF2B5EF4-FFF2-40B4-BE49-F238E27FC236}">
                <a16:creationId xmlns:a16="http://schemas.microsoft.com/office/drawing/2014/main" id="{F70BB973-8437-BE43-4C71-6089E7F934FA}"/>
              </a:ext>
            </a:extLst>
          </p:cNvPr>
          <p:cNvSpPr txBox="1"/>
          <p:nvPr/>
        </p:nvSpPr>
        <p:spPr>
          <a:xfrm>
            <a:off x="360000" y="1453575"/>
            <a:ext cx="11484338" cy="5067724"/>
          </a:xfrm>
          <a:prstGeom prst="rect">
            <a:avLst/>
          </a:prstGeom>
          <a:noFill/>
        </p:spPr>
        <p:txBody>
          <a:bodyPr wrap="square" lIns="0" tIns="0" rIns="0" bIns="0" rtlCol="0">
            <a:noAutofit/>
          </a:bodyPr>
          <a:lstStyle/>
          <a:p>
            <a:pPr algn="l">
              <a:lnSpc>
                <a:spcPct val="150000"/>
              </a:lnSpc>
              <a:spcAft>
                <a:spcPts val="600"/>
              </a:spcAft>
            </a:pPr>
            <a:r>
              <a:rPr lang="en-AU" sz="1200" dirty="0">
                <a:solidFill>
                  <a:schemeClr val="bg1"/>
                </a:solidFill>
              </a:rPr>
              <a:t>The copyright material published in this resource is subject to the </a:t>
            </a:r>
            <a:r>
              <a:rPr lang="en-AU" sz="1200" i="1" dirty="0">
                <a:solidFill>
                  <a:schemeClr val="bg1"/>
                </a:solidFill>
              </a:rPr>
              <a:t>Copyright Act 1968</a:t>
            </a:r>
            <a:r>
              <a:rPr lang="en-AU" sz="1200" dirty="0">
                <a:solidFill>
                  <a:schemeClr val="bg1"/>
                </a:solidFill>
              </a:rPr>
              <a:t> (</a:t>
            </a:r>
            <a:r>
              <a:rPr lang="en-AU" sz="1200" dirty="0" err="1">
                <a:solidFill>
                  <a:schemeClr val="bg1"/>
                </a:solidFill>
              </a:rPr>
              <a:t>Cth</a:t>
            </a:r>
            <a:r>
              <a:rPr lang="en-AU" sz="1200" dirty="0">
                <a:solidFill>
                  <a:schemeClr val="bg1"/>
                </a:solidFill>
              </a:rPr>
              <a:t>) and is owned by the NSW Department of Education or, where indicated, by a party other than the NSW Department of Education (third-party material).</a:t>
            </a:r>
          </a:p>
          <a:p>
            <a:pPr algn="l">
              <a:lnSpc>
                <a:spcPct val="150000"/>
              </a:lnSpc>
              <a:spcAft>
                <a:spcPts val="600"/>
              </a:spcAft>
            </a:pPr>
            <a:r>
              <a:rPr lang="en-AU" sz="1200" dirty="0">
                <a:solidFill>
                  <a:schemeClr val="bg1"/>
                </a:solidFill>
              </a:rPr>
              <a:t>Copyright material available in this resource and owned by the NSW Department of Education is licensed under a </a:t>
            </a:r>
            <a:r>
              <a:rPr lang="en-AU" sz="1200" dirty="0">
                <a:solidFill>
                  <a:schemeClr val="accent4"/>
                </a:solidFill>
                <a:hlinkClick r:id="rId2">
                  <a:extLst>
                    <a:ext uri="{A12FA001-AC4F-418D-AE19-62706E023703}">
                      <ahyp:hlinkClr xmlns:ahyp="http://schemas.microsoft.com/office/drawing/2018/hyperlinkcolor" val="tx"/>
                    </a:ext>
                  </a:extLst>
                </a:hlinkClick>
              </a:rPr>
              <a:t>Creative Commons Attribution 4.0 International (CC BY 4.0) licence</a:t>
            </a:r>
            <a:r>
              <a:rPr lang="en-AU" sz="1200" dirty="0">
                <a:solidFill>
                  <a:schemeClr val="bg1"/>
                </a:solidFill>
              </a:rPr>
              <a:t>.</a:t>
            </a:r>
          </a:p>
          <a:p>
            <a:pPr algn="l">
              <a:lnSpc>
                <a:spcPct val="150000"/>
              </a:lnSpc>
              <a:spcAft>
                <a:spcPts val="600"/>
              </a:spcAft>
            </a:pPr>
            <a:r>
              <a:rPr lang="en-AU" sz="1200" dirty="0">
                <a:solidFill>
                  <a:schemeClr val="bg1"/>
                </a:solidFill>
              </a:rPr>
              <a:t>This licence allows you to share and adapt the material for any purpose, even commercially.</a:t>
            </a:r>
          </a:p>
          <a:p>
            <a:pPr algn="l">
              <a:lnSpc>
                <a:spcPct val="150000"/>
              </a:lnSpc>
              <a:spcAft>
                <a:spcPts val="600"/>
              </a:spcAft>
            </a:pPr>
            <a:r>
              <a:rPr lang="en-AU" sz="1200" dirty="0">
                <a:solidFill>
                  <a:schemeClr val="bg1"/>
                </a:solidFill>
              </a:rPr>
              <a:t>Attribution should be given to </a:t>
            </a:r>
            <a:r>
              <a:rPr lang="en-AU" sz="1200" dirty="0">
                <a:solidFill>
                  <a:schemeClr val="bg1"/>
                </a:solidFill>
                <a:latin typeface="Public Sans Light" pitchFamily="2" charset="0"/>
              </a:rPr>
              <a:t>© </a:t>
            </a:r>
            <a:r>
              <a:rPr lang="en-AU" sz="1200" dirty="0">
                <a:solidFill>
                  <a:schemeClr val="bg1"/>
                </a:solidFill>
              </a:rPr>
              <a:t>State of New South Wales (Department of Education), 2024.</a:t>
            </a:r>
          </a:p>
          <a:p>
            <a:pPr algn="l">
              <a:lnSpc>
                <a:spcPct val="150000"/>
              </a:lnSpc>
            </a:pPr>
            <a:r>
              <a:rPr lang="en-AU" sz="1200" dirty="0">
                <a:solidFill>
                  <a:schemeClr val="bg1"/>
                </a:solidFill>
              </a:rPr>
              <a:t>Material in this resource not available under a Creative Commons licence:</a:t>
            </a:r>
          </a:p>
          <a:p>
            <a:pPr marL="171450" indent="-171450" algn="l">
              <a:lnSpc>
                <a:spcPct val="150000"/>
              </a:lnSpc>
              <a:buFont typeface="Arial" panose="020B0604020202020204" pitchFamily="34" charset="0"/>
              <a:buChar char="•"/>
            </a:pPr>
            <a:r>
              <a:rPr lang="en-AU" sz="1200" dirty="0">
                <a:solidFill>
                  <a:schemeClr val="bg1"/>
                </a:solidFill>
              </a:rPr>
              <a:t>the NSW Department of Education logo, other logos and trademark-protected material</a:t>
            </a:r>
          </a:p>
          <a:p>
            <a:pPr marL="171450" indent="-171450" algn="l">
              <a:lnSpc>
                <a:spcPct val="150000"/>
              </a:lnSpc>
              <a:buFont typeface="Arial" panose="020B0604020202020204" pitchFamily="34" charset="0"/>
              <a:buChar char="•"/>
            </a:pPr>
            <a:r>
              <a:rPr lang="en-AU" sz="1200" dirty="0">
                <a:solidFill>
                  <a:schemeClr val="bg1"/>
                </a:solidFill>
              </a:rPr>
              <a:t>Material owned by a third party that has been reproduced with permission. You will need to obtain permission from the third party to reuse its material. </a:t>
            </a:r>
          </a:p>
          <a:p>
            <a:pPr algn="l">
              <a:lnSpc>
                <a:spcPct val="150000"/>
              </a:lnSpc>
              <a:spcBef>
                <a:spcPts val="1200"/>
              </a:spcBef>
              <a:spcAft>
                <a:spcPts val="600"/>
              </a:spcAft>
            </a:pPr>
            <a:r>
              <a:rPr lang="en-AU" sz="1200" b="1" dirty="0">
                <a:solidFill>
                  <a:schemeClr val="bg1"/>
                </a:solidFill>
                <a:latin typeface="+mj-lt"/>
              </a:rPr>
              <a:t>Links to third-party material and websites</a:t>
            </a:r>
          </a:p>
          <a:p>
            <a:pPr marL="171450" indent="-171450" algn="l">
              <a:lnSpc>
                <a:spcPct val="150000"/>
              </a:lnSpc>
              <a:spcAft>
                <a:spcPts val="600"/>
              </a:spcAft>
              <a:buFont typeface="Arial" panose="020B0604020202020204" pitchFamily="34" charset="0"/>
              <a:buChar char="•"/>
            </a:pPr>
            <a:r>
              <a:rPr lang="en-AU" sz="1200" dirty="0">
                <a:solidFill>
                  <a:schemeClr val="bg1"/>
                </a:solidFill>
                <a:latin typeface="+mj-lt"/>
              </a:rPr>
              <a:t>Please note that the provided (reading/viewing material/list/links/texts) are a suggestion only and implies no endorsement, by the New South Wales Department of Education, of any author, publisher, or book title. School principals and teachers are best placed to assess the suitability of resources that would complement the curriculum and reflect the needs and interests of their students.</a:t>
            </a:r>
          </a:p>
          <a:p>
            <a:pPr marL="171450" indent="-171450" algn="l">
              <a:lnSpc>
                <a:spcPct val="150000"/>
              </a:lnSpc>
              <a:spcAft>
                <a:spcPts val="600"/>
              </a:spcAft>
              <a:buFont typeface="Arial" panose="020B0604020202020204" pitchFamily="34" charset="0"/>
              <a:buChar char="•"/>
            </a:pPr>
            <a:r>
              <a:rPr lang="en-AU" sz="1200" dirty="0">
                <a:solidFill>
                  <a:schemeClr val="bg1"/>
                </a:solidFill>
                <a:latin typeface="+mj-lt"/>
              </a:rPr>
              <a:t>If you use the links provided in this document to access a third party’s website, you acknowledge that the terms of use, including licence terms set out on the third-party’s website apply to the use which may be made of the materials on that third-party website or where permitted by the Copyright Act 1968 (</a:t>
            </a:r>
            <a:r>
              <a:rPr lang="en-AU" sz="1200" dirty="0" err="1">
                <a:solidFill>
                  <a:schemeClr val="bg1"/>
                </a:solidFill>
                <a:latin typeface="+mj-lt"/>
              </a:rPr>
              <a:t>Cth</a:t>
            </a:r>
            <a:r>
              <a:rPr lang="en-AU" sz="1200" dirty="0">
                <a:solidFill>
                  <a:schemeClr val="bg1"/>
                </a:solidFill>
                <a:latin typeface="+mj-lt"/>
              </a:rPr>
              <a:t>). The department accepts no responsibility for content on third-party websites. </a:t>
            </a:r>
          </a:p>
        </p:txBody>
      </p:sp>
    </p:spTree>
    <p:extLst>
      <p:ext uri="{BB962C8B-B14F-4D97-AF65-F5344CB8AC3E}">
        <p14:creationId xmlns:p14="http://schemas.microsoft.com/office/powerpoint/2010/main" val="382041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r>
              <a:rPr kumimoji="0" lang="en-AU" sz="4800" b="0" i="0" u="none" strike="noStrike" kern="1200" cap="none" spc="0" normalizeH="0" baseline="0" noProof="0" dirty="0">
                <a:ln>
                  <a:noFill/>
                </a:ln>
                <a:effectLst/>
                <a:uLnTx/>
                <a:uFillTx/>
                <a:latin typeface="Arial" panose="020B0604020202020204" pitchFamily="34" charset="0"/>
                <a:ea typeface="+mn-ea"/>
                <a:cs typeface="+mn-cs"/>
              </a:rPr>
              <a:t>Making VS Code work for you</a:t>
            </a: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8</a:t>
            </a:fld>
            <a:endParaRPr lang="en-AU"/>
          </a:p>
        </p:txBody>
      </p:sp>
    </p:spTree>
    <p:extLst>
      <p:ext uri="{BB962C8B-B14F-4D97-AF65-F5344CB8AC3E}">
        <p14:creationId xmlns:p14="http://schemas.microsoft.com/office/powerpoint/2010/main" val="373888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6A87E-8352-0E8F-5677-2D3F86A4C16A}"/>
              </a:ext>
            </a:extLst>
          </p:cNvPr>
          <p:cNvSpPr>
            <a:spLocks noGrp="1"/>
          </p:cNvSpPr>
          <p:nvPr>
            <p:ph type="title"/>
          </p:nvPr>
        </p:nvSpPr>
        <p:spPr/>
        <p:txBody>
          <a:bodyPr/>
          <a:lstStyle/>
          <a:p>
            <a:r>
              <a:rPr lang="en-AU" dirty="0"/>
              <a:t>Learning intentions and success criteria</a:t>
            </a:r>
          </a:p>
        </p:txBody>
      </p:sp>
      <p:sp>
        <p:nvSpPr>
          <p:cNvPr id="3" name="TextBox 2">
            <a:extLst>
              <a:ext uri="{FF2B5EF4-FFF2-40B4-BE49-F238E27FC236}">
                <a16:creationId xmlns:a16="http://schemas.microsoft.com/office/drawing/2014/main" id="{DF637BA9-DB5E-2457-A795-0B300DBA6F82}"/>
              </a:ext>
            </a:extLst>
          </p:cNvPr>
          <p:cNvSpPr txBox="1"/>
          <p:nvPr/>
        </p:nvSpPr>
        <p:spPr>
          <a:xfrm>
            <a:off x="370416" y="1894417"/>
            <a:ext cx="11303000" cy="40979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Understand how Extensions can enhance </a:t>
            </a:r>
            <a:r>
              <a:rPr lang="en-AU" sz="2000" dirty="0" err="1">
                <a:latin typeface="Arial" panose="020B0604020202020204" pitchFamily="34" charset="0"/>
                <a:cs typeface="Arial" panose="020B0604020202020204" pitchFamily="34" charset="0"/>
              </a:rPr>
              <a:t>VSCode</a:t>
            </a:r>
            <a:r>
              <a:rPr lang="en-AU" sz="2000" dirty="0">
                <a:latin typeface="Arial" panose="020B0604020202020204" pitchFamily="34" charset="0"/>
                <a:cs typeface="Arial" panose="020B0604020202020204" pitchFamily="34" charset="0"/>
              </a:rPr>
              <a:t> IDE capabilities</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Setup </a:t>
            </a:r>
            <a:r>
              <a:rPr lang="en-AU" sz="2000" dirty="0" err="1">
                <a:latin typeface="Arial" panose="020B0604020202020204" pitchFamily="34" charset="0"/>
                <a:cs typeface="Arial" panose="020B0604020202020204" pitchFamily="34" charset="0"/>
              </a:rPr>
              <a:t>VSCode</a:t>
            </a:r>
            <a:r>
              <a:rPr lang="en-AU" sz="2000" dirty="0">
                <a:latin typeface="Arial" panose="020B0604020202020204" pitchFamily="34" charset="0"/>
                <a:cs typeface="Arial" panose="020B0604020202020204" pitchFamily="34" charset="0"/>
              </a:rPr>
              <a:t> as a general-purpose IDE for Software Engineering</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Create profiles so we can quickly change our environment for different contexts</a:t>
            </a: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Understand the benefits and limitations of extensions</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Import a profile</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Customise the IDE to suit our needs</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Create a profile</a:t>
            </a:r>
          </a:p>
        </p:txBody>
      </p:sp>
      <p:sp>
        <p:nvSpPr>
          <p:cNvPr id="2" name="Slide Number Placeholder 1">
            <a:extLst>
              <a:ext uri="{FF2B5EF4-FFF2-40B4-BE49-F238E27FC236}">
                <a16:creationId xmlns:a16="http://schemas.microsoft.com/office/drawing/2014/main" id="{19C0759C-7815-62EE-E606-EBC3C273B189}"/>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9</a:t>
            </a:fld>
            <a:endParaRPr lang="en-AU"/>
          </a:p>
        </p:txBody>
      </p:sp>
    </p:spTree>
    <p:extLst>
      <p:ext uri="{BB962C8B-B14F-4D97-AF65-F5344CB8AC3E}">
        <p14:creationId xmlns:p14="http://schemas.microsoft.com/office/powerpoint/2010/main" val="1668810183"/>
      </p:ext>
    </p:extLst>
  </p:cSld>
  <p:clrMapOvr>
    <a:masterClrMapping/>
  </p:clrMapOvr>
</p:sld>
</file>

<file path=ppt/theme/theme1.xml><?xml version="1.0" encoding="utf-8"?>
<a:theme xmlns:a="http://schemas.openxmlformats.org/drawingml/2006/main" name="NSWG Corporate">
  <a:themeElements>
    <a:clrScheme name="Custom 14">
      <a:dk1>
        <a:srgbClr val="22272B"/>
      </a:dk1>
      <a:lt1>
        <a:srgbClr val="FFFFFF"/>
      </a:lt1>
      <a:dk2>
        <a:srgbClr val="D7153A"/>
      </a:dk2>
      <a:lt2>
        <a:srgbClr val="EBEBEB"/>
      </a:lt2>
      <a:accent1>
        <a:srgbClr val="002664"/>
      </a:accent1>
      <a:accent2>
        <a:srgbClr val="146CFD"/>
      </a:accent2>
      <a:accent3>
        <a:srgbClr val="8CE0FF"/>
      </a:accent3>
      <a:accent4>
        <a:srgbClr val="CBEDFD"/>
      </a:accent4>
      <a:accent5>
        <a:srgbClr val="495054"/>
      </a:accent5>
      <a:accent6>
        <a:srgbClr val="FFE6EA"/>
      </a:accent6>
      <a:hlink>
        <a:srgbClr val="146CFD"/>
      </a:hlink>
      <a:folHlink>
        <a:srgbClr val="146CFD"/>
      </a:folHlink>
    </a:clrScheme>
    <a:fontScheme name="NSW Gov PPT">
      <a:majorFont>
        <a:latin typeface="Public Sans"/>
        <a:ea typeface=""/>
        <a:cs typeface=""/>
      </a:majorFont>
      <a:minorFont>
        <a:latin typeface="Public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800" dirty="0"/>
        </a:defPPr>
      </a:lstStyle>
    </a:txDef>
  </a:objectDefaults>
  <a:extraClrSchemeLst/>
  <a:extLst>
    <a:ext uri="{05A4C25C-085E-4340-85A3-A5531E510DB2}">
      <thm15:themeFamily xmlns:thm15="http://schemas.microsoft.com/office/thememl/2012/main" name="CSL student template 2025" id="{970D8748-EEF6-43B9-9857-2488C1CC9476}" vid="{E91EF28A-0CB2-40DB-81A3-D9C4FA146C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8E95734E01A0449B230A39EF4BDF79" ma:contentTypeVersion="14" ma:contentTypeDescription="Create a new document." ma:contentTypeScope="" ma:versionID="2a6f830dadc03ec69fb87c61720bfb7a">
  <xsd:schema xmlns:xsd="http://www.w3.org/2001/XMLSchema" xmlns:xs="http://www.w3.org/2001/XMLSchema" xmlns:p="http://schemas.microsoft.com/office/2006/metadata/properties" xmlns:ns2="c241b316-af45-4972-bf73-68e7ceaf679a" xmlns:ns3="be079ddb-ab8d-4652-aade-093eea2234ad" targetNamespace="http://schemas.microsoft.com/office/2006/metadata/properties" ma:root="true" ma:fieldsID="08be9de281d476727732e7ef353247a3" ns2:_="" ns3:_="">
    <xsd:import namespace="c241b316-af45-4972-bf73-68e7ceaf679a"/>
    <xsd:import namespace="be079ddb-ab8d-4652-aade-093eea2234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41b316-af45-4972-bf73-68e7ceaf67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1f47cd6-212f-4ea2-b6af-f1d1e47bdba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079ddb-ab8d-4652-aade-093eea2234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2aa3e700-c0ca-4c4f-b81c-0f7af0e99d44}" ma:internalName="TaxCatchAll" ma:showField="CatchAllData" ma:web="be079ddb-ab8d-4652-aade-093eea2234a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e079ddb-ab8d-4652-aade-093eea2234ad" xsi:nil="true"/>
    <lcf76f155ced4ddcb4097134ff3c332f xmlns="c241b316-af45-4972-bf73-68e7ceaf67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529EC61-8433-4465-B5BF-F9D5B2C0BDE3}">
  <ds:schemaRefs>
    <ds:schemaRef ds:uri="http://schemas.microsoft.com/sharepoint/v3/contenttype/forms"/>
  </ds:schemaRefs>
</ds:datastoreItem>
</file>

<file path=customXml/itemProps2.xml><?xml version="1.0" encoding="utf-8"?>
<ds:datastoreItem xmlns:ds="http://schemas.openxmlformats.org/officeDocument/2006/customXml" ds:itemID="{C39AD6FF-4BB5-451A-B3B1-D297350D1B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41b316-af45-4972-bf73-68e7ceaf679a"/>
    <ds:schemaRef ds:uri="be079ddb-ab8d-4652-aade-093eea2234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80DAA2-907E-4CB5-B016-D0DA35A045BF}">
  <ds:schemaRefs>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be079ddb-ab8d-4652-aade-093eea2234ad"/>
    <ds:schemaRef ds:uri="http://www.w3.org/XML/1998/namespace"/>
    <ds:schemaRef ds:uri="http://schemas.openxmlformats.org/package/2006/metadata/core-properties"/>
    <ds:schemaRef ds:uri="c241b316-af45-4972-bf73-68e7ceaf679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Secondary classroom slide deck template 2025</Template>
  <TotalTime>3227</TotalTime>
  <Words>4526</Words>
  <Application>Microsoft Office PowerPoint</Application>
  <PresentationFormat>Widescreen</PresentationFormat>
  <Paragraphs>633</Paragraphs>
  <Slides>77</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Source Code Pro</vt:lpstr>
      <vt:lpstr>Arial,Sans-Serif</vt:lpstr>
      <vt:lpstr>Public Sans</vt:lpstr>
      <vt:lpstr>Public Sans Light</vt:lpstr>
      <vt:lpstr>Arial</vt:lpstr>
      <vt:lpstr>Calibri</vt:lpstr>
      <vt:lpstr>Aptos</vt:lpstr>
      <vt:lpstr>Times New Roman</vt:lpstr>
      <vt:lpstr>Public Sans SemiBold</vt:lpstr>
      <vt:lpstr>Public Sans ExtraBold</vt:lpstr>
      <vt:lpstr>NSWG Corporate</vt:lpstr>
      <vt:lpstr>Software Engineering</vt:lpstr>
      <vt:lpstr>Welcome to country</vt:lpstr>
      <vt:lpstr>Connections to country</vt:lpstr>
      <vt:lpstr>Agenda</vt:lpstr>
      <vt:lpstr>Day Overview</vt:lpstr>
      <vt:lpstr>Introduction &amp; housekeeping </vt:lpstr>
      <vt:lpstr>Need to know</vt:lpstr>
      <vt:lpstr>Making VS Code work for you   </vt:lpstr>
      <vt:lpstr>Learning intentions and success criteria</vt:lpstr>
      <vt:lpstr>Making VS Code work for you</vt:lpstr>
      <vt:lpstr>VSCode</vt:lpstr>
      <vt:lpstr>Essential Python Extensions</vt:lpstr>
      <vt:lpstr>Auto configure VSCode &amp; Codespaces</vt:lpstr>
      <vt:lpstr>Install Requirements For Today</vt:lpstr>
      <vt:lpstr>GitHub Codespaces</vt:lpstr>
      <vt:lpstr>Overview of Python Flask     </vt:lpstr>
      <vt:lpstr>Learning intentions and success criteria</vt:lpstr>
      <vt:lpstr>Flask Architecture</vt:lpstr>
      <vt:lpstr>Flask</vt:lpstr>
      <vt:lpstr>PowerPoint Presentation</vt:lpstr>
      <vt:lpstr>PowerPoint Presentation</vt:lpstr>
      <vt:lpstr>Testing</vt:lpstr>
      <vt:lpstr>Debugging Flask</vt:lpstr>
      <vt:lpstr>PowerPoint Presentation</vt:lpstr>
      <vt:lpstr>PowerPoint Presentation</vt:lpstr>
      <vt:lpstr>Testing</vt:lpstr>
      <vt:lpstr>PowerPoint Presentation</vt:lpstr>
      <vt:lpstr>PowerPoint Presentation</vt:lpstr>
      <vt:lpstr>PowerPoint Presentation</vt:lpstr>
      <vt:lpstr>Testing</vt:lpstr>
      <vt:lpstr>PowerPoint Presentation</vt:lpstr>
      <vt:lpstr>Testing</vt:lpstr>
      <vt:lpstr>PowerPoint Presentation</vt:lpstr>
      <vt:lpstr>PowerPoint Presentation</vt:lpstr>
      <vt:lpstr>Testing</vt:lpstr>
      <vt:lpstr>Practical software security activities      </vt:lpstr>
      <vt:lpstr>Learning intentions and success criteria</vt:lpstr>
      <vt:lpstr>Architecture, Code &amp; Countermeasure</vt:lpstr>
      <vt:lpstr>Cross-Site Scripting XXS</vt:lpstr>
      <vt:lpstr>Cross-Site Scripting XXS</vt:lpstr>
      <vt:lpstr>Cross-Site Scripting</vt:lpstr>
      <vt:lpstr>SQL Injections</vt:lpstr>
      <vt:lpstr>SQL Injections</vt:lpstr>
      <vt:lpstr>SQL Injections</vt:lpstr>
      <vt:lpstr>Cross-Site Request Forgery</vt:lpstr>
      <vt:lpstr>Cross-Site Request Forgery</vt:lpstr>
      <vt:lpstr>Cross-Site Request Forgery</vt:lpstr>
      <vt:lpstr>Race Conditions</vt:lpstr>
      <vt:lpstr>Race Conditions</vt:lpstr>
      <vt:lpstr>Race Conditions</vt:lpstr>
      <vt:lpstr>Invalid forwarding &amp; redirects</vt:lpstr>
      <vt:lpstr>Invalid forwarding &amp; redirects</vt:lpstr>
      <vt:lpstr>Invalid forwarding &amp; redirects</vt:lpstr>
      <vt:lpstr>Side Channel Attack</vt:lpstr>
      <vt:lpstr>Side Channel Attack</vt:lpstr>
      <vt:lpstr>Side Channel Attack</vt:lpstr>
      <vt:lpstr>Broken Session Management</vt:lpstr>
      <vt:lpstr>Broken Session Management</vt:lpstr>
      <vt:lpstr>File Attack</vt:lpstr>
      <vt:lpstr>File Attack</vt:lpstr>
      <vt:lpstr>Practical software security activities      </vt:lpstr>
      <vt:lpstr>Learning intentions and success criteria</vt:lpstr>
      <vt:lpstr>Broken Authentication</vt:lpstr>
      <vt:lpstr>Broken Authentication</vt:lpstr>
      <vt:lpstr>Implementing 2FA</vt:lpstr>
      <vt:lpstr>Implementing 2FA</vt:lpstr>
      <vt:lpstr>Implementing 2FA</vt:lpstr>
      <vt:lpstr>Implementing 2FA</vt:lpstr>
      <vt:lpstr>Implementing 2FA: QR Code + Google Authenticator + Flask </vt:lpstr>
      <vt:lpstr>Implementing 2FA: QR Code + Google Authenticator + Flask </vt:lpstr>
      <vt:lpstr>Implementing 2FA: QR Code + Google Authenticator + Flask </vt:lpstr>
      <vt:lpstr>Implementing 2FA: QR Code + Google Authenticator + Flask </vt:lpstr>
      <vt:lpstr>GitHub and  Flask       </vt:lpstr>
      <vt:lpstr>GitHub</vt:lpstr>
      <vt:lpstr>Cyber security presentation        </vt:lpstr>
      <vt:lpstr>Evaluation and close         </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Peter Davis</dc:creator>
  <cp:lastModifiedBy>Ben Jones</cp:lastModifiedBy>
  <cp:revision>10</cp:revision>
  <dcterms:created xsi:type="dcterms:W3CDTF">2024-10-17T05:40:06Z</dcterms:created>
  <dcterms:modified xsi:type="dcterms:W3CDTF">2024-12-03T05:49:42Z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0x010100978E95734E01A0449B230A39EF4BDF79</vt:lpwstr>
  </property>
  <property fmtid="{D5CDD505-2E9C-101B-9397-08002B2CF9AE}" pid="3" name="MediaServiceImageTags">
    <vt:lpwstr/>
  </property>
  <property fmtid="{D5CDD505-2E9C-101B-9397-08002B2CF9AE}" pid="4" name="MSIP_Label_b603dfd7-d93a-4381-a340-2995d8282205_Enabled">
    <vt:lpwstr>true</vt:lpwstr>
  </property>
  <property fmtid="{D5CDD505-2E9C-101B-9397-08002B2CF9AE}" pid="5" name="MSIP_Label_b603dfd7-d93a-4381-a340-2995d8282205_SetDate">
    <vt:lpwstr>2023-07-07T02:46:40Z</vt:lpwstr>
  </property>
  <property fmtid="{D5CDD505-2E9C-101B-9397-08002B2CF9AE}" pid="6" name="MSIP_Label_b603dfd7-d93a-4381-a340-2995d8282205_Method">
    <vt:lpwstr>Standard</vt:lpwstr>
  </property>
  <property fmtid="{D5CDD505-2E9C-101B-9397-08002B2CF9AE}" pid="7" name="MSIP_Label_b603dfd7-d93a-4381-a340-2995d8282205_Name">
    <vt:lpwstr>OFFICIAL</vt:lpwstr>
  </property>
  <property fmtid="{D5CDD505-2E9C-101B-9397-08002B2CF9AE}" pid="8" name="MSIP_Label_b603dfd7-d93a-4381-a340-2995d8282205_SiteId">
    <vt:lpwstr>05a0e69a-418a-47c1-9c25-9387261bf991</vt:lpwstr>
  </property>
  <property fmtid="{D5CDD505-2E9C-101B-9397-08002B2CF9AE}" pid="9" name="MSIP_Label_b603dfd7-d93a-4381-a340-2995d8282205_ActionId">
    <vt:lpwstr>a8bf8051-9d17-4791-8c94-11bc95fd3c4a</vt:lpwstr>
  </property>
  <property fmtid="{D5CDD505-2E9C-101B-9397-08002B2CF9AE}" pid="10" name="MSIP_Label_b603dfd7-d93a-4381-a340-2995d8282205_ContentBits">
    <vt:lpwstr>0</vt:lpwstr>
  </property>
</Properties>
</file>